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Lst>
  <p:sldSz cx="9144000" cy="5143500" type="screen16x9"/>
  <p:notesSz cx="6858000" cy="9144000"/>
  <p:embeddedFontLst>
    <p:embeddedFont>
      <p:font typeface="Proxima Nova" panose="020B0600070205080204" charset="0"/>
      <p:regular r:id="rId23"/>
      <p:bold r:id="rId24"/>
      <p:italic r:id="rId25"/>
      <p:boldItalic r:id="rId26"/>
    </p:embeddedFont>
    <p:embeddedFont>
      <p:font typeface="HGSｺﾞｼｯｸE" panose="020B0900000000000000" pitchFamily="50" charset="-128"/>
      <p:regular r:id="rId27"/>
    </p:embeddedFont>
    <p:embeddedFont>
      <p:font typeface="HGｺﾞｼｯｸE" panose="020B0909000000000000" pitchFamily="49" charset="-128"/>
      <p:regular r:id="rId28"/>
    </p:embeddedFont>
    <p:embeddedFont>
      <p:font typeface="Alfa Slab One" panose="020B060007020508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47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abefb220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abefb220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a9f88b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a9f88b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c137954ef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c137954ef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c5ff7279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c5ff7279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c5ff72797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c5ff72797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b68ef30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b68ef30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b8b48216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b8b48216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bb4ca691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bb4ca691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bdb1263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bdb1263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bdb1263ea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bdb1263ea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8fd89021b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8fd89021b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bdb1263ea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bdb1263ea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904b2c2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904b2c2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a8f7aacc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a8f7aacc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c137954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c137954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b68ef307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b68ef307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a8f7aacc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a8f7aacc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a8f7aac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a8f7aac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a81e792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a81e792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raberu.inf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naraberu-dev.t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root-libshelf.hatenablog.jp/" TargetMode="External"/><Relationship Id="rId7" Type="http://schemas.openxmlformats.org/officeDocument/2006/relationships/hyperlink" Target="https://drive.google.com/file/d/1QsCHEIo0rp5kfkpQKrp-UwGOjbHLy69h/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drive.google.com/file/d/19qlvS1Mar1nJFLu6zF0Z1S1X4XdKf20Q/view?usp=sharing" TargetMode="External"/><Relationship Id="rId10" Type="http://schemas.openxmlformats.org/officeDocument/2006/relationships/image" Target="../media/image14.png"/><Relationship Id="rId4" Type="http://schemas.openxmlformats.org/officeDocument/2006/relationships/hyperlink" Target="https://twitter.com/root_libshelf" TargetMode="External"/><Relationship Id="rId9" Type="http://schemas.openxmlformats.org/officeDocument/2006/relationships/hyperlink" Target="https://drive.google.com/file/d/19kkKpiaLQoCD_oL1p-9SZzg3Xee_194j/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naraberu.info/view/viewSer/SE0000000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root_libshel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naraberu.inf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583800" y="1445425"/>
            <a:ext cx="3936900" cy="92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ja" dirty="0">
                <a:latin typeface="HGSｺﾞｼｯｸE" panose="020B0900000000000000" pitchFamily="50" charset="-128"/>
                <a:ea typeface="HGSｺﾞｼｯｸE" panose="020B0900000000000000" pitchFamily="50" charset="-128"/>
              </a:rPr>
              <a:t>ナラ🔔ベル</a:t>
            </a:r>
            <a:endParaRPr dirty="0">
              <a:latin typeface="HGSｺﾞｼｯｸE" panose="020B0900000000000000" pitchFamily="50" charset="-128"/>
              <a:ea typeface="HGSｺﾞｼｯｸE" panose="020B0900000000000000" pitchFamily="50" charset="-128"/>
            </a:endParaRPr>
          </a:p>
        </p:txBody>
      </p:sp>
      <p:sp>
        <p:nvSpPr>
          <p:cNvPr id="57" name="Google Shape;57;p13"/>
          <p:cNvSpPr txBox="1">
            <a:spLocks noGrp="1"/>
          </p:cNvSpPr>
          <p:nvPr>
            <p:ph type="subTitle" idx="1"/>
          </p:nvPr>
        </p:nvSpPr>
        <p:spPr>
          <a:xfrm>
            <a:off x="4191000" y="1593475"/>
            <a:ext cx="4174800" cy="63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ja" dirty="0">
                <a:solidFill>
                  <a:schemeClr val="bg2">
                    <a:lumMod val="50000"/>
                  </a:schemeClr>
                </a:solidFill>
                <a:latin typeface="HGｺﾞｼｯｸE" panose="020B0909000000000000" pitchFamily="49" charset="-128"/>
                <a:ea typeface="HGｺﾞｼｯｸE" panose="020B0909000000000000" pitchFamily="49" charset="-128"/>
              </a:rPr>
              <a:t>ーこれまでとこれからー</a:t>
            </a:r>
            <a:endParaRPr dirty="0">
              <a:solidFill>
                <a:schemeClr val="bg2">
                  <a:lumMod val="50000"/>
                </a:schemeClr>
              </a:solidFill>
              <a:latin typeface="HGｺﾞｼｯｸE" panose="020B0909000000000000" pitchFamily="49" charset="-128"/>
              <a:ea typeface="HGｺﾞｼｯｸE" panose="020B0909000000000000" pitchFamily="49" charset="-128"/>
            </a:endParaRPr>
          </a:p>
        </p:txBody>
      </p:sp>
      <p:sp>
        <p:nvSpPr>
          <p:cNvPr id="58" name="Google Shape;58;p13"/>
          <p:cNvSpPr txBox="1"/>
          <p:nvPr/>
        </p:nvSpPr>
        <p:spPr>
          <a:xfrm>
            <a:off x="163034" y="3046425"/>
            <a:ext cx="8902994" cy="14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3600" dirty="0"/>
              <a:t>ナラ</a:t>
            </a:r>
            <a:r>
              <a:rPr lang="ja" sz="3600" dirty="0">
                <a:solidFill>
                  <a:srgbClr val="FFFF00"/>
                </a:solidFill>
              </a:rPr>
              <a:t>🔔</a:t>
            </a:r>
            <a:r>
              <a:rPr lang="ja" sz="3600" dirty="0"/>
              <a:t>ベル：</a:t>
            </a:r>
            <a:r>
              <a:rPr lang="ja" sz="3600" u="sng" dirty="0">
                <a:solidFill>
                  <a:schemeClr val="hlink"/>
                </a:solidFill>
                <a:latin typeface="Proxima Nova"/>
                <a:ea typeface="Proxima Nova"/>
                <a:cs typeface="Proxima Nova"/>
                <a:sym typeface="Proxima Nova"/>
                <a:hlinkClick r:id="rId3"/>
              </a:rPr>
              <a:t>https://naraberu.info</a:t>
            </a:r>
            <a:endParaRPr sz="3600" dirty="0">
              <a:latin typeface="Proxima Nova"/>
              <a:ea typeface="Proxima Nova"/>
              <a:cs typeface="Proxima Nova"/>
              <a:sym typeface="Proxima Nova"/>
            </a:endParaRPr>
          </a:p>
          <a:p>
            <a:pPr marL="0" lvl="0" indent="0" algn="l" rtl="0">
              <a:spcBef>
                <a:spcPts val="0"/>
              </a:spcBef>
              <a:spcAft>
                <a:spcPts val="0"/>
              </a:spcAft>
              <a:buNone/>
            </a:pPr>
            <a:r>
              <a:rPr lang="ja" sz="3600" dirty="0"/>
              <a:t>ナラ</a:t>
            </a:r>
            <a:r>
              <a:rPr lang="ja" sz="3600" dirty="0">
                <a:solidFill>
                  <a:srgbClr val="FFFF00"/>
                </a:solidFill>
              </a:rPr>
              <a:t>🔔</a:t>
            </a:r>
            <a:r>
              <a:rPr lang="ja" sz="3600" dirty="0"/>
              <a:t>ベルテスト：</a:t>
            </a:r>
            <a:r>
              <a:rPr lang="ja" sz="3600" u="sng" dirty="0">
                <a:solidFill>
                  <a:schemeClr val="hlink"/>
                </a:solidFill>
                <a:latin typeface="Proxima Nova"/>
                <a:ea typeface="Proxima Nova"/>
                <a:cs typeface="Proxima Nova"/>
                <a:sym typeface="Proxima Nova"/>
                <a:hlinkClick r:id="rId4"/>
              </a:rPr>
              <a:t>https://naraberu-dev.tk</a:t>
            </a:r>
            <a:endParaRPr sz="3600" dirty="0">
              <a:latin typeface="Proxima Nova"/>
              <a:ea typeface="Proxima Nova"/>
              <a:cs typeface="Proxima Nova"/>
              <a:sym typeface="Proxima Nova"/>
            </a:endParaRPr>
          </a:p>
        </p:txBody>
      </p:sp>
    </p:spTree>
  </p:cSld>
  <p:clrMapOvr>
    <a:masterClrMapping/>
  </p:clrMapOvr>
  <p:transition spd="med" advClick="0" advTm="1200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ナラ🔔ベルWebサービスってどんな</a:t>
            </a:r>
            <a:r>
              <a:rPr lang="ja" dirty="0" smtClean="0">
                <a:latin typeface="HGｺﾞｼｯｸE" panose="020B0909000000000000" pitchFamily="49" charset="-128"/>
                <a:ea typeface="HGｺﾞｼｯｸE" panose="020B0909000000000000" pitchFamily="49" charset="-128"/>
              </a:rPr>
              <a:t>システム</a:t>
            </a:r>
            <a:r>
              <a:rPr lang="ja-JP" altLang="en-US" dirty="0" smtClean="0">
                <a:latin typeface="HGｺﾞｼｯｸE" panose="020B0909000000000000" pitchFamily="49" charset="-128"/>
                <a:ea typeface="HGｺﾞｼｯｸE" panose="020B0909000000000000" pitchFamily="49" charset="-128"/>
              </a:rPr>
              <a:t>？</a:t>
            </a:r>
            <a:endParaRPr dirty="0">
              <a:latin typeface="HGｺﾞｼｯｸE" panose="020B0909000000000000" pitchFamily="49" charset="-128"/>
              <a:ea typeface="HGｺﾞｼｯｸE" panose="020B0909000000000000" pitchFamily="49" charset="-128"/>
            </a:endParaRPr>
          </a:p>
        </p:txBody>
      </p:sp>
      <p:sp>
        <p:nvSpPr>
          <p:cNvPr id="136" name="Google Shape;136;p22"/>
          <p:cNvSpPr txBox="1">
            <a:spLocks noGrp="1"/>
          </p:cNvSpPr>
          <p:nvPr>
            <p:ph type="body" idx="1"/>
          </p:nvPr>
        </p:nvSpPr>
        <p:spPr>
          <a:xfrm>
            <a:off x="311700" y="1152475"/>
            <a:ext cx="8323800" cy="70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 sz="1200" dirty="0"/>
              <a:t>　</a:t>
            </a:r>
            <a:r>
              <a:rPr lang="ja" sz="1200" dirty="0">
                <a:solidFill>
                  <a:schemeClr val="bg2">
                    <a:lumMod val="50000"/>
                  </a:schemeClr>
                </a:solidFill>
                <a:latin typeface="HGｺﾞｼｯｸE" panose="020B0909000000000000" pitchFamily="49" charset="-128"/>
                <a:ea typeface="HGｺﾞｼｯｸE" panose="020B0909000000000000" pitchFamily="49" charset="-128"/>
              </a:rPr>
              <a:t>ナラ🔔ベルで設定したテーマを&lt;iframe&gt;タグを使ってHPへ組み込んだり，</a:t>
            </a:r>
            <a:r>
              <a:rPr lang="ja" sz="1200" dirty="0" smtClean="0">
                <a:solidFill>
                  <a:schemeClr val="bg2">
                    <a:lumMod val="50000"/>
                  </a:schemeClr>
                </a:solidFill>
                <a:latin typeface="HGｺﾞｼｯｸE" panose="020B0909000000000000" pitchFamily="49" charset="-128"/>
                <a:ea typeface="HGｺﾞｼｯｸE" panose="020B0909000000000000" pitchFamily="49" charset="-128"/>
              </a:rPr>
              <a:t>RSS</a:t>
            </a:r>
            <a:r>
              <a:rPr lang="ja-JP" altLang="en-US" sz="1200" dirty="0">
                <a:solidFill>
                  <a:schemeClr val="bg2">
                    <a:lumMod val="50000"/>
                  </a:schemeClr>
                </a:solidFill>
                <a:latin typeface="HGｺﾞｼｯｸE" panose="020B0909000000000000" pitchFamily="49" charset="-128"/>
                <a:ea typeface="HGｺﾞｼｯｸE" panose="020B0909000000000000" pitchFamily="49" charset="-128"/>
              </a:rPr>
              <a:t>で</a:t>
            </a:r>
            <a:r>
              <a:rPr lang="ja" sz="1200" dirty="0" smtClean="0">
                <a:solidFill>
                  <a:schemeClr val="bg2">
                    <a:lumMod val="50000"/>
                  </a:schemeClr>
                </a:solidFill>
                <a:latin typeface="HGｺﾞｼｯｸE" panose="020B0909000000000000" pitchFamily="49" charset="-128"/>
                <a:ea typeface="HGｺﾞｼｯｸE" panose="020B0909000000000000" pitchFamily="49" charset="-128"/>
              </a:rPr>
              <a:t>最新</a:t>
            </a:r>
            <a:r>
              <a:rPr lang="ja" sz="1200" dirty="0">
                <a:solidFill>
                  <a:schemeClr val="bg2">
                    <a:lumMod val="50000"/>
                  </a:schemeClr>
                </a:solidFill>
                <a:latin typeface="HGｺﾞｼｯｸE" panose="020B0909000000000000" pitchFamily="49" charset="-128"/>
                <a:ea typeface="HGｺﾞｼｯｸE" panose="020B0909000000000000" pitchFamily="49" charset="-128"/>
              </a:rPr>
              <a:t>情報を配信したりできます。Twitterとも連携しているので，簡単にTweetすることもできます。あなたが作った書籍リストが図書館の外へと拡散できます。</a:t>
            </a:r>
            <a:endParaRPr sz="1200" dirty="0">
              <a:solidFill>
                <a:schemeClr val="bg2">
                  <a:lumMod val="50000"/>
                </a:schemeClr>
              </a:solidFill>
              <a:latin typeface="HGｺﾞｼｯｸE" panose="020B0909000000000000" pitchFamily="49" charset="-128"/>
              <a:ea typeface="HGｺﾞｼｯｸE" panose="020B0909000000000000" pitchFamily="49" charset="-128"/>
            </a:endParaRPr>
          </a:p>
        </p:txBody>
      </p:sp>
      <p:pic>
        <p:nvPicPr>
          <p:cNvPr id="137" name="Google Shape;137;p22"/>
          <p:cNvPicPr preferRelativeResize="0"/>
          <p:nvPr/>
        </p:nvPicPr>
        <p:blipFill>
          <a:blip r:embed="rId3">
            <a:alphaModFix/>
          </a:blip>
          <a:stretch>
            <a:fillRect/>
          </a:stretch>
        </p:blipFill>
        <p:spPr>
          <a:xfrm>
            <a:off x="272919" y="1954200"/>
            <a:ext cx="3584600" cy="1637325"/>
          </a:xfrm>
          <a:prstGeom prst="rect">
            <a:avLst/>
          </a:prstGeom>
          <a:noFill/>
          <a:ln>
            <a:noFill/>
          </a:ln>
        </p:spPr>
      </p:pic>
      <p:pic>
        <p:nvPicPr>
          <p:cNvPr id="138" name="Google Shape;138;p22"/>
          <p:cNvPicPr preferRelativeResize="0"/>
          <p:nvPr/>
        </p:nvPicPr>
        <p:blipFill>
          <a:blip r:embed="rId4">
            <a:alphaModFix/>
          </a:blip>
          <a:stretch>
            <a:fillRect/>
          </a:stretch>
        </p:blipFill>
        <p:spPr>
          <a:xfrm>
            <a:off x="3177100" y="3264800"/>
            <a:ext cx="5569576" cy="542800"/>
          </a:xfrm>
          <a:prstGeom prst="rect">
            <a:avLst/>
          </a:prstGeom>
          <a:noFill/>
          <a:ln>
            <a:noFill/>
          </a:ln>
        </p:spPr>
      </p:pic>
      <p:pic>
        <p:nvPicPr>
          <p:cNvPr id="139" name="Google Shape;139;p22"/>
          <p:cNvPicPr preferRelativeResize="0"/>
          <p:nvPr/>
        </p:nvPicPr>
        <p:blipFill>
          <a:blip r:embed="rId5">
            <a:alphaModFix/>
          </a:blip>
          <a:stretch>
            <a:fillRect/>
          </a:stretch>
        </p:blipFill>
        <p:spPr>
          <a:xfrm>
            <a:off x="272920" y="3871445"/>
            <a:ext cx="3392907" cy="1180300"/>
          </a:xfrm>
          <a:prstGeom prst="rect">
            <a:avLst/>
          </a:prstGeom>
          <a:noFill/>
          <a:ln>
            <a:noFill/>
          </a:ln>
        </p:spPr>
      </p:pic>
      <p:sp>
        <p:nvSpPr>
          <p:cNvPr id="140" name="Google Shape;140;p22"/>
          <p:cNvSpPr/>
          <p:nvPr/>
        </p:nvSpPr>
        <p:spPr>
          <a:xfrm rot="5400000">
            <a:off x="4132650" y="2515925"/>
            <a:ext cx="594000" cy="572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p:nvPr/>
        </p:nvSpPr>
        <p:spPr>
          <a:xfrm rot="10800000">
            <a:off x="3970200" y="4123900"/>
            <a:ext cx="594000" cy="572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a:off x="4564200" y="1714475"/>
            <a:ext cx="2334900" cy="790800"/>
          </a:xfrm>
          <a:prstGeom prst="cloudCallout">
            <a:avLst>
              <a:gd name="adj1" fmla="val -70709"/>
              <a:gd name="adj2" fmla="val 2630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b="1" dirty="0"/>
              <a:t>条件を指定して，組み込み用のURLを作成する。</a:t>
            </a:r>
            <a:endParaRPr sz="1000" b="1" dirty="0"/>
          </a:p>
        </p:txBody>
      </p:sp>
      <p:sp>
        <p:nvSpPr>
          <p:cNvPr id="143" name="Google Shape;143;p22"/>
          <p:cNvSpPr/>
          <p:nvPr/>
        </p:nvSpPr>
        <p:spPr>
          <a:xfrm>
            <a:off x="6718000" y="4200875"/>
            <a:ext cx="2334900" cy="790800"/>
          </a:xfrm>
          <a:prstGeom prst="cloudCallout">
            <a:avLst>
              <a:gd name="adj1" fmla="val -50597"/>
              <a:gd name="adj2" fmla="val -11309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b="1" dirty="0"/>
              <a:t>URLをWebページへ追記する。</a:t>
            </a:r>
            <a:endParaRPr sz="1000" b="1" dirty="0"/>
          </a:p>
        </p:txBody>
      </p:sp>
      <p:sp>
        <p:nvSpPr>
          <p:cNvPr id="144" name="Google Shape;144;p22"/>
          <p:cNvSpPr/>
          <p:nvPr/>
        </p:nvSpPr>
        <p:spPr>
          <a:xfrm>
            <a:off x="4944150" y="4352700"/>
            <a:ext cx="1575000" cy="790800"/>
          </a:xfrm>
          <a:prstGeom prst="cloudCallout">
            <a:avLst>
              <a:gd name="adj1" fmla="val -116522"/>
              <a:gd name="adj2" fmla="val 152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b="1" dirty="0"/>
              <a:t>Webページ内にテーマが表示される。</a:t>
            </a:r>
            <a:endParaRPr sz="1000" b="1" dirty="0"/>
          </a:p>
        </p:txBody>
      </p:sp>
    </p:spTree>
  </p:cSld>
  <p:clrMapOvr>
    <a:masterClrMapping/>
  </p:clrMapOvr>
  <p:transition spd="med" advClick="0" advTm="12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ja" dirty="0">
                <a:latin typeface="HGｺﾞｼｯｸE" panose="020B0909000000000000" pitchFamily="49" charset="-128"/>
                <a:ea typeface="HGｺﾞｼｯｸE" panose="020B0909000000000000" pitchFamily="49" charset="-128"/>
              </a:rPr>
              <a:t>ナラ🔔ベルWebサービスってどんな</a:t>
            </a:r>
            <a:r>
              <a:rPr lang="ja" dirty="0" smtClean="0">
                <a:latin typeface="HGｺﾞｼｯｸE" panose="020B0909000000000000" pitchFamily="49" charset="-128"/>
                <a:ea typeface="HGｺﾞｼｯｸE" panose="020B0909000000000000" pitchFamily="49" charset="-128"/>
              </a:rPr>
              <a:t>システム</a:t>
            </a:r>
            <a:r>
              <a:rPr lang="ja-JP" altLang="en-US" dirty="0">
                <a:latin typeface="HGｺﾞｼｯｸE" panose="020B0909000000000000" pitchFamily="49" charset="-128"/>
                <a:ea typeface="HGｺﾞｼｯｸE" panose="020B0909000000000000" pitchFamily="49" charset="-128"/>
              </a:rPr>
              <a:t>？</a:t>
            </a:r>
            <a:endParaRPr dirty="0">
              <a:latin typeface="HGｺﾞｼｯｸE" panose="020B0909000000000000" pitchFamily="49" charset="-128"/>
              <a:ea typeface="HGｺﾞｼｯｸE" panose="020B0909000000000000" pitchFamily="49" charset="-128"/>
            </a:endParaRPr>
          </a:p>
        </p:txBody>
      </p:sp>
      <p:sp>
        <p:nvSpPr>
          <p:cNvPr id="150" name="Google Shape;150;p23"/>
          <p:cNvSpPr txBox="1">
            <a:spLocks noGrp="1"/>
          </p:cNvSpPr>
          <p:nvPr>
            <p:ph type="body" idx="1"/>
          </p:nvPr>
        </p:nvSpPr>
        <p:spPr>
          <a:xfrm>
            <a:off x="311700" y="1118700"/>
            <a:ext cx="8604600" cy="6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200" dirty="0"/>
              <a:t>　</a:t>
            </a:r>
            <a:r>
              <a:rPr lang="ja" sz="1200" dirty="0">
                <a:solidFill>
                  <a:schemeClr val="bg2">
                    <a:lumMod val="50000"/>
                  </a:schemeClr>
                </a:solidFill>
                <a:latin typeface="HGｺﾞｼｯｸE" panose="020B0909000000000000" pitchFamily="49" charset="-128"/>
                <a:ea typeface="HGｺﾞｼｯｸE" panose="020B0909000000000000" pitchFamily="49" charset="-128"/>
              </a:rPr>
              <a:t>より詳しい使い方は，</a:t>
            </a:r>
            <a:r>
              <a:rPr lang="ja" sz="1200" u="sng" dirty="0">
                <a:solidFill>
                  <a:schemeClr val="bg2">
                    <a:lumMod val="50000"/>
                  </a:schemeClr>
                </a:solidFill>
                <a:latin typeface="HGｺﾞｼｯｸE" panose="020B0909000000000000" pitchFamily="49" charset="-128"/>
                <a:ea typeface="HGｺﾞｼｯｸE" panose="020B0909000000000000" pitchFamily="49" charset="-128"/>
                <a:hlinkClick r:id="rId3"/>
              </a:rPr>
              <a:t>ブログ</a:t>
            </a:r>
            <a:r>
              <a:rPr lang="ja" sz="1200" dirty="0">
                <a:solidFill>
                  <a:schemeClr val="bg2">
                    <a:lumMod val="50000"/>
                  </a:schemeClr>
                </a:solidFill>
                <a:latin typeface="HGｺﾞｼｯｸE" panose="020B0909000000000000" pitchFamily="49" charset="-128"/>
                <a:ea typeface="HGｺﾞｼｯｸE" panose="020B0909000000000000" pitchFamily="49" charset="-128"/>
              </a:rPr>
              <a:t>で。Twitterもやってます（</a:t>
            </a:r>
            <a:r>
              <a:rPr lang="ja" sz="1200" u="sng" dirty="0">
                <a:solidFill>
                  <a:schemeClr val="bg2">
                    <a:lumMod val="50000"/>
                  </a:schemeClr>
                </a:solidFill>
                <a:latin typeface="HGｺﾞｼｯｸE" panose="020B0909000000000000" pitchFamily="49" charset="-128"/>
                <a:ea typeface="HGｺﾞｼｯｸE" panose="020B0909000000000000" pitchFamily="49" charset="-128"/>
                <a:hlinkClick r:id="rId4"/>
              </a:rPr>
              <a:t>＠root_libshelf</a:t>
            </a:r>
            <a:r>
              <a:rPr lang="ja" sz="1200" dirty="0">
                <a:solidFill>
                  <a:schemeClr val="bg2">
                    <a:lumMod val="50000"/>
                  </a:schemeClr>
                </a:solidFill>
                <a:latin typeface="HGｺﾞｼｯｸE" panose="020B0909000000000000" pitchFamily="49" charset="-128"/>
                <a:ea typeface="HGｺﾞｼｯｸE" panose="020B0909000000000000" pitchFamily="49" charset="-128"/>
              </a:rPr>
              <a:t>)。図書館</a:t>
            </a:r>
            <a:r>
              <a:rPr lang="ja" sz="1200" dirty="0" smtClean="0">
                <a:solidFill>
                  <a:schemeClr val="bg2">
                    <a:lumMod val="50000"/>
                  </a:schemeClr>
                </a:solidFill>
                <a:latin typeface="HGｺﾞｼｯｸE" panose="020B0909000000000000" pitchFamily="49" charset="-128"/>
                <a:ea typeface="HGｺﾞｼｯｸE" panose="020B0909000000000000" pitchFamily="49" charset="-128"/>
              </a:rPr>
              <a:t>総合展</a:t>
            </a:r>
            <a:r>
              <a:rPr lang="ja-JP" altLang="en-US" sz="1200" dirty="0" err="1" smtClean="0">
                <a:solidFill>
                  <a:schemeClr val="bg2">
                    <a:lumMod val="50000"/>
                  </a:schemeClr>
                </a:solidFill>
                <a:latin typeface="HGｺﾞｼｯｸE" panose="020B0909000000000000" pitchFamily="49" charset="-128"/>
                <a:ea typeface="HGｺﾞｼｯｸE" panose="020B0909000000000000" pitchFamily="49" charset="-128"/>
              </a:rPr>
              <a:t>にも</a:t>
            </a:r>
            <a:r>
              <a:rPr lang="ja-JP" altLang="en-US" sz="1200" dirty="0" smtClean="0">
                <a:solidFill>
                  <a:schemeClr val="bg2">
                    <a:lumMod val="50000"/>
                  </a:schemeClr>
                </a:solidFill>
                <a:latin typeface="HGｺﾞｼｯｸE" panose="020B0909000000000000" pitchFamily="49" charset="-128"/>
                <a:ea typeface="HGｺﾞｼｯｸE" panose="020B0909000000000000" pitchFamily="49" charset="-128"/>
              </a:rPr>
              <a:t>出展します（</a:t>
            </a:r>
            <a:r>
              <a:rPr lang="en-US" altLang="ja-JP" sz="1200" dirty="0" smtClean="0">
                <a:solidFill>
                  <a:schemeClr val="bg2">
                    <a:lumMod val="50000"/>
                  </a:schemeClr>
                </a:solidFill>
                <a:latin typeface="HGｺﾞｼｯｸE" panose="020B0909000000000000" pitchFamily="49" charset="-128"/>
                <a:ea typeface="HGｺﾞｼｯｸE" panose="020B0909000000000000" pitchFamily="49" charset="-128"/>
              </a:rPr>
              <a:t>2020</a:t>
            </a:r>
            <a:r>
              <a:rPr lang="ja-JP" altLang="en-US" sz="1200" dirty="0" smtClean="0">
                <a:solidFill>
                  <a:schemeClr val="bg2">
                    <a:lumMod val="50000"/>
                  </a:schemeClr>
                </a:solidFill>
                <a:latin typeface="HGｺﾞｼｯｸE" panose="020B0909000000000000" pitchFamily="49" charset="-128"/>
                <a:ea typeface="HGｺﾞｼｯｸE" panose="020B0909000000000000" pitchFamily="49" charset="-128"/>
              </a:rPr>
              <a:t>年度）</a:t>
            </a:r>
            <a:endParaRPr sz="1200" dirty="0"/>
          </a:p>
        </p:txBody>
      </p:sp>
      <p:sp>
        <p:nvSpPr>
          <p:cNvPr id="151" name="Google Shape;151;p23"/>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pic>
        <p:nvPicPr>
          <p:cNvPr id="152" name="Google Shape;152;p23">
            <a:hlinkClick r:id="rId5"/>
          </p:cNvPr>
          <p:cNvPicPr preferRelativeResize="0"/>
          <p:nvPr/>
        </p:nvPicPr>
        <p:blipFill>
          <a:blip r:embed="rId6">
            <a:alphaModFix/>
          </a:blip>
          <a:stretch>
            <a:fillRect/>
          </a:stretch>
        </p:blipFill>
        <p:spPr>
          <a:xfrm>
            <a:off x="3060825" y="1560250"/>
            <a:ext cx="2326670" cy="3289102"/>
          </a:xfrm>
          <a:prstGeom prst="rect">
            <a:avLst/>
          </a:prstGeom>
          <a:noFill/>
          <a:ln>
            <a:noFill/>
          </a:ln>
        </p:spPr>
      </p:pic>
      <p:pic>
        <p:nvPicPr>
          <p:cNvPr id="153" name="Google Shape;153;p23">
            <a:hlinkClick r:id="rId7"/>
          </p:cNvPr>
          <p:cNvPicPr preferRelativeResize="0"/>
          <p:nvPr/>
        </p:nvPicPr>
        <p:blipFill>
          <a:blip r:embed="rId8">
            <a:alphaModFix/>
          </a:blip>
          <a:stretch>
            <a:fillRect/>
          </a:stretch>
        </p:blipFill>
        <p:spPr>
          <a:xfrm>
            <a:off x="464500" y="1470700"/>
            <a:ext cx="2443376" cy="1727549"/>
          </a:xfrm>
          <a:prstGeom prst="rect">
            <a:avLst/>
          </a:prstGeom>
          <a:noFill/>
          <a:ln>
            <a:noFill/>
          </a:ln>
        </p:spPr>
      </p:pic>
      <p:pic>
        <p:nvPicPr>
          <p:cNvPr id="154" name="Google Shape;154;p23">
            <a:hlinkClick r:id="rId9"/>
          </p:cNvPr>
          <p:cNvPicPr preferRelativeResize="0"/>
          <p:nvPr/>
        </p:nvPicPr>
        <p:blipFill>
          <a:blip r:embed="rId10">
            <a:alphaModFix/>
          </a:blip>
          <a:stretch>
            <a:fillRect/>
          </a:stretch>
        </p:blipFill>
        <p:spPr>
          <a:xfrm>
            <a:off x="512550" y="3337450"/>
            <a:ext cx="2395325" cy="1595874"/>
          </a:xfrm>
          <a:prstGeom prst="rect">
            <a:avLst/>
          </a:prstGeom>
          <a:noFill/>
          <a:ln>
            <a:noFill/>
          </a:ln>
        </p:spPr>
      </p:pic>
      <p:sp>
        <p:nvSpPr>
          <p:cNvPr id="155" name="Google Shape;155;p23"/>
          <p:cNvSpPr txBox="1"/>
          <p:nvPr/>
        </p:nvSpPr>
        <p:spPr>
          <a:xfrm>
            <a:off x="5703325" y="1679500"/>
            <a:ext cx="3037200" cy="250264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0000"/>
              </a:buClr>
              <a:buSzPts val="1400"/>
              <a:buFont typeface="Proxima Nova"/>
              <a:buChar char="●"/>
            </a:pPr>
            <a:r>
              <a:rPr lang="ja" u="sng" dirty="0">
                <a:solidFill>
                  <a:srgbClr val="FF0000"/>
                </a:solidFill>
                <a:latin typeface="Proxima Nova"/>
                <a:ea typeface="Proxima Nova"/>
                <a:cs typeface="Proxima Nova"/>
                <a:sym typeface="Proxima Nova"/>
              </a:rPr>
              <a:t>利用は原則，無料！</a:t>
            </a:r>
            <a:endParaRPr u="sng" dirty="0">
              <a:solidFill>
                <a:srgbClr val="FF0000"/>
              </a:solidFill>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ja" dirty="0">
                <a:latin typeface="Proxima Nova"/>
                <a:ea typeface="Proxima Nova"/>
                <a:cs typeface="Proxima Nova"/>
                <a:sym typeface="Proxima Nova"/>
              </a:rPr>
              <a:t>各ページに広告が入ります。</a:t>
            </a:r>
            <a:endParaRPr dirty="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ja" dirty="0">
                <a:latin typeface="Proxima Nova"/>
                <a:ea typeface="Proxima Nova"/>
                <a:cs typeface="Proxima Nova"/>
                <a:sym typeface="Proxima Nova"/>
              </a:rPr>
              <a:t>広告非掲載機能を実装</a:t>
            </a:r>
            <a:endParaRPr dirty="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ja" dirty="0" smtClean="0">
                <a:latin typeface="Proxima Nova"/>
                <a:ea typeface="Proxima Nova"/>
                <a:cs typeface="Proxima Nova"/>
                <a:sym typeface="Proxima Nova"/>
              </a:rPr>
              <a:t>商業</a:t>
            </a:r>
            <a:r>
              <a:rPr lang="ja" dirty="0">
                <a:latin typeface="Proxima Nova"/>
                <a:ea typeface="Proxima Nova"/>
                <a:cs typeface="Proxima Nova"/>
                <a:sym typeface="Proxima Nova"/>
              </a:rPr>
              <a:t>ベースでの活動ではありません。</a:t>
            </a:r>
            <a:endParaRPr dirty="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ja" dirty="0">
                <a:latin typeface="Proxima Nova"/>
                <a:ea typeface="Proxima Nova"/>
                <a:cs typeface="Proxima Nova"/>
                <a:sym typeface="Proxima Nova"/>
              </a:rPr>
              <a:t>Blogでは機能リリースのお知らせやシステム停止，バグ・障害通知などを行っています。</a:t>
            </a:r>
            <a:endParaRPr dirty="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ja" dirty="0">
                <a:latin typeface="Proxima Nova"/>
                <a:ea typeface="Proxima Nova"/>
                <a:cs typeface="Proxima Nova"/>
                <a:sym typeface="Proxima Nova"/>
              </a:rPr>
              <a:t>Twitterでは更新情報発信</a:t>
            </a:r>
            <a:endParaRPr dirty="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ja" dirty="0">
                <a:latin typeface="Proxima Nova"/>
                <a:ea typeface="Proxima Nova"/>
                <a:cs typeface="Proxima Nova"/>
                <a:sym typeface="Proxima Nova"/>
              </a:rPr>
              <a:t>ご意見などは，TwitterのDMお願いします。</a:t>
            </a:r>
            <a:endParaRPr dirty="0">
              <a:latin typeface="Proxima Nova"/>
              <a:ea typeface="Proxima Nova"/>
              <a:cs typeface="Proxima Nova"/>
              <a:sym typeface="Proxima Nova"/>
            </a:endParaRPr>
          </a:p>
          <a:p>
            <a:pPr marL="0" lvl="0" indent="0" algn="l" rtl="0">
              <a:spcBef>
                <a:spcPts val="0"/>
              </a:spcBef>
              <a:spcAft>
                <a:spcPts val="0"/>
              </a:spcAft>
              <a:buNone/>
            </a:pPr>
            <a:endParaRPr dirty="0">
              <a:latin typeface="Proxima Nova"/>
              <a:ea typeface="Proxima Nova"/>
              <a:cs typeface="Proxima Nova"/>
              <a:sym typeface="Proxima Nova"/>
            </a:endParaRPr>
          </a:p>
        </p:txBody>
      </p:sp>
    </p:spTree>
  </p:cSld>
  <p:clrMapOvr>
    <a:masterClrMapping/>
  </p:clrMapOvr>
  <p:transition spd="med" advClick="0" advTm="12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ナラ🔔ベルWebサービスと図書館</a:t>
            </a:r>
            <a:endParaRPr dirty="0">
              <a:latin typeface="HGｺﾞｼｯｸE" panose="020B0909000000000000" pitchFamily="49" charset="-128"/>
              <a:ea typeface="HGｺﾞｼｯｸE" panose="020B0909000000000000" pitchFamily="49" charset="-128"/>
            </a:endParaRPr>
          </a:p>
        </p:txBody>
      </p:sp>
      <p:sp>
        <p:nvSpPr>
          <p:cNvPr id="161" name="Google Shape;161;p24"/>
          <p:cNvSpPr txBox="1">
            <a:spLocks noGrp="1"/>
          </p:cNvSpPr>
          <p:nvPr>
            <p:ph type="body" idx="1"/>
          </p:nvPr>
        </p:nvSpPr>
        <p:spPr>
          <a:xfrm>
            <a:off x="178725" y="1104700"/>
            <a:ext cx="8604600" cy="1176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 sz="1200" dirty="0"/>
              <a:t>　</a:t>
            </a:r>
            <a:r>
              <a:rPr lang="ja" sz="1200" dirty="0">
                <a:solidFill>
                  <a:schemeClr val="bg2">
                    <a:lumMod val="50000"/>
                  </a:schemeClr>
                </a:solidFill>
                <a:latin typeface="HGｺﾞｼｯｸE" panose="020B0909000000000000" pitchFamily="49" charset="-128"/>
                <a:ea typeface="HGｺﾞｼｯｸE" panose="020B0909000000000000" pitchFamily="49" charset="-128"/>
              </a:rPr>
              <a:t>ナラ🔔ベルWebサービス開発のきっかけのひとつは，"図書館の活動がもっとインターネット上で公開されると便利だな”と思ったこと。図書館の入り口によく作られているちょっとしたテーマ別の展示や調べものに便利な書籍リストなど，図書館に行かないと使えない，分からないことが多い。図書館で働く人たちはきっと忙しくてなかなか手が回らないのだろうと思って，書籍リストを簡単に作成・公開する仕組みを考えました。それがナラ🔔ベルWebサービスでもあります。</a:t>
            </a:r>
            <a:endParaRPr sz="1200" dirty="0">
              <a:solidFill>
                <a:schemeClr val="bg2">
                  <a:lumMod val="50000"/>
                </a:schemeClr>
              </a:solidFill>
              <a:latin typeface="HGｺﾞｼｯｸE" panose="020B0909000000000000" pitchFamily="49" charset="-128"/>
              <a:ea typeface="HGｺﾞｼｯｸE" panose="020B0909000000000000" pitchFamily="49" charset="-128"/>
            </a:endParaRPr>
          </a:p>
        </p:txBody>
      </p:sp>
      <p:sp>
        <p:nvSpPr>
          <p:cNvPr id="162" name="Google Shape;162;p24"/>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pic>
        <p:nvPicPr>
          <p:cNvPr id="163" name="Google Shape;163;p24"/>
          <p:cNvPicPr preferRelativeResize="0"/>
          <p:nvPr/>
        </p:nvPicPr>
        <p:blipFill>
          <a:blip r:embed="rId3">
            <a:alphaModFix/>
          </a:blip>
          <a:stretch>
            <a:fillRect/>
          </a:stretch>
        </p:blipFill>
        <p:spPr>
          <a:xfrm>
            <a:off x="2822918" y="3380125"/>
            <a:ext cx="1341244" cy="1331175"/>
          </a:xfrm>
          <a:prstGeom prst="rect">
            <a:avLst/>
          </a:prstGeom>
          <a:noFill/>
          <a:ln>
            <a:noFill/>
          </a:ln>
        </p:spPr>
      </p:pic>
      <p:pic>
        <p:nvPicPr>
          <p:cNvPr id="164" name="Google Shape;164;p24"/>
          <p:cNvPicPr preferRelativeResize="0"/>
          <p:nvPr/>
        </p:nvPicPr>
        <p:blipFill>
          <a:blip r:embed="rId4">
            <a:alphaModFix/>
          </a:blip>
          <a:stretch>
            <a:fillRect/>
          </a:stretch>
        </p:blipFill>
        <p:spPr>
          <a:xfrm>
            <a:off x="655025" y="2310888"/>
            <a:ext cx="1048100" cy="1048100"/>
          </a:xfrm>
          <a:prstGeom prst="rect">
            <a:avLst/>
          </a:prstGeom>
          <a:noFill/>
          <a:ln>
            <a:noFill/>
          </a:ln>
        </p:spPr>
      </p:pic>
      <p:pic>
        <p:nvPicPr>
          <p:cNvPr id="165" name="Google Shape;165;p24"/>
          <p:cNvPicPr preferRelativeResize="0"/>
          <p:nvPr/>
        </p:nvPicPr>
        <p:blipFill>
          <a:blip r:embed="rId5">
            <a:alphaModFix/>
          </a:blip>
          <a:stretch>
            <a:fillRect/>
          </a:stretch>
        </p:blipFill>
        <p:spPr>
          <a:xfrm>
            <a:off x="4964624" y="2169350"/>
            <a:ext cx="1658800" cy="1331175"/>
          </a:xfrm>
          <a:prstGeom prst="rect">
            <a:avLst/>
          </a:prstGeom>
          <a:noFill/>
          <a:ln>
            <a:noFill/>
          </a:ln>
        </p:spPr>
      </p:pic>
      <p:pic>
        <p:nvPicPr>
          <p:cNvPr id="166" name="Google Shape;166;p24"/>
          <p:cNvPicPr preferRelativeResize="0"/>
          <p:nvPr/>
        </p:nvPicPr>
        <p:blipFill>
          <a:blip r:embed="rId6">
            <a:alphaModFix/>
          </a:blip>
          <a:stretch>
            <a:fillRect/>
          </a:stretch>
        </p:blipFill>
        <p:spPr>
          <a:xfrm>
            <a:off x="7389825" y="3500525"/>
            <a:ext cx="1254450" cy="1254450"/>
          </a:xfrm>
          <a:prstGeom prst="rect">
            <a:avLst/>
          </a:prstGeom>
          <a:noFill/>
          <a:ln>
            <a:noFill/>
          </a:ln>
        </p:spPr>
      </p:pic>
      <p:sp>
        <p:nvSpPr>
          <p:cNvPr id="167" name="Google Shape;167;p24"/>
          <p:cNvSpPr/>
          <p:nvPr/>
        </p:nvSpPr>
        <p:spPr>
          <a:xfrm>
            <a:off x="132949" y="3960850"/>
            <a:ext cx="2468483" cy="930600"/>
          </a:xfrm>
          <a:prstGeom prst="cloudCallout">
            <a:avLst>
              <a:gd name="adj1" fmla="val -8316"/>
              <a:gd name="adj2" fmla="val -12549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b="1" dirty="0"/>
              <a:t>図書館の展示とか書籍リストがWebで見れたらいいな。昔のものも検索できたら便利だな…</a:t>
            </a:r>
            <a:endParaRPr sz="1000" b="1" dirty="0"/>
          </a:p>
        </p:txBody>
      </p:sp>
      <p:sp>
        <p:nvSpPr>
          <p:cNvPr id="168" name="Google Shape;168;p24"/>
          <p:cNvSpPr/>
          <p:nvPr/>
        </p:nvSpPr>
        <p:spPr>
          <a:xfrm>
            <a:off x="1885274" y="2169350"/>
            <a:ext cx="2686725" cy="930600"/>
          </a:xfrm>
          <a:prstGeom prst="cloudCallout">
            <a:avLst>
              <a:gd name="adj1" fmla="val 3887"/>
              <a:gd name="adj2" fmla="val 7558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b="1" dirty="0">
                <a:solidFill>
                  <a:schemeClr val="tx2">
                    <a:lumMod val="10000"/>
                  </a:schemeClr>
                </a:solidFill>
              </a:rPr>
              <a:t>ブクログとか読書メーターとはちょっと違うかな…</a:t>
            </a:r>
            <a:endParaRPr sz="1000" b="1" dirty="0">
              <a:solidFill>
                <a:schemeClr val="tx2">
                  <a:lumMod val="10000"/>
                </a:schemeClr>
              </a:solidFill>
            </a:endParaRPr>
          </a:p>
          <a:p>
            <a:pPr marL="0" lvl="0" indent="0" algn="l" rtl="0">
              <a:spcBef>
                <a:spcPts val="0"/>
              </a:spcBef>
              <a:spcAft>
                <a:spcPts val="0"/>
              </a:spcAft>
              <a:buNone/>
            </a:pPr>
            <a:r>
              <a:rPr lang="ja" sz="1000" b="1" dirty="0">
                <a:solidFill>
                  <a:schemeClr val="tx2">
                    <a:lumMod val="10000"/>
                  </a:schemeClr>
                </a:solidFill>
              </a:rPr>
              <a:t>そうだ！自分で作ろう！</a:t>
            </a:r>
            <a:endParaRPr sz="1000" b="1" dirty="0">
              <a:solidFill>
                <a:schemeClr val="tx2">
                  <a:lumMod val="10000"/>
                </a:schemeClr>
              </a:solidFill>
            </a:endParaRPr>
          </a:p>
        </p:txBody>
      </p:sp>
      <p:sp>
        <p:nvSpPr>
          <p:cNvPr id="169" name="Google Shape;169;p24"/>
          <p:cNvSpPr/>
          <p:nvPr/>
        </p:nvSpPr>
        <p:spPr>
          <a:xfrm>
            <a:off x="4689900" y="3780700"/>
            <a:ext cx="2543018" cy="930600"/>
          </a:xfrm>
          <a:prstGeom prst="cloudCallout">
            <a:avLst>
              <a:gd name="adj1" fmla="val 11532"/>
              <a:gd name="adj2" fmla="val -7952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b="1" dirty="0">
                <a:solidFill>
                  <a:schemeClr val="bg2">
                    <a:lumMod val="50000"/>
                  </a:schemeClr>
                </a:solidFill>
              </a:rPr>
              <a:t>書誌って難しい…UIは苦手だけど，チャレンジ！</a:t>
            </a:r>
            <a:endParaRPr sz="1000" b="1" dirty="0">
              <a:solidFill>
                <a:schemeClr val="bg2">
                  <a:lumMod val="50000"/>
                </a:schemeClr>
              </a:solidFill>
            </a:endParaRPr>
          </a:p>
          <a:p>
            <a:pPr marL="0" lvl="0" indent="0" algn="l" rtl="0">
              <a:spcBef>
                <a:spcPts val="0"/>
              </a:spcBef>
              <a:spcAft>
                <a:spcPts val="0"/>
              </a:spcAft>
              <a:buNone/>
            </a:pPr>
            <a:r>
              <a:rPr lang="ja" sz="1000" b="1" dirty="0">
                <a:solidFill>
                  <a:schemeClr val="bg2">
                    <a:lumMod val="50000"/>
                  </a:schemeClr>
                </a:solidFill>
              </a:rPr>
              <a:t>図書館に使ってもらえるかな…</a:t>
            </a:r>
            <a:endParaRPr sz="1000" b="1" dirty="0">
              <a:solidFill>
                <a:schemeClr val="bg2">
                  <a:lumMod val="50000"/>
                </a:schemeClr>
              </a:solidFill>
            </a:endParaRPr>
          </a:p>
        </p:txBody>
      </p:sp>
      <p:sp>
        <p:nvSpPr>
          <p:cNvPr id="170" name="Google Shape;170;p24"/>
          <p:cNvSpPr/>
          <p:nvPr/>
        </p:nvSpPr>
        <p:spPr>
          <a:xfrm>
            <a:off x="6693300" y="1973675"/>
            <a:ext cx="2272174" cy="930600"/>
          </a:xfrm>
          <a:prstGeom prst="cloudCallout">
            <a:avLst>
              <a:gd name="adj1" fmla="val 13971"/>
              <a:gd name="adj2" fmla="val 10713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b="1" dirty="0"/>
              <a:t>できた！</a:t>
            </a:r>
            <a:endParaRPr sz="1000" b="1" dirty="0"/>
          </a:p>
          <a:p>
            <a:pPr marL="0" lvl="0" indent="0" algn="l" rtl="0">
              <a:spcBef>
                <a:spcPts val="0"/>
              </a:spcBef>
              <a:spcAft>
                <a:spcPts val="0"/>
              </a:spcAft>
              <a:buNone/>
            </a:pPr>
            <a:r>
              <a:rPr lang="ja" sz="1000" b="1" dirty="0"/>
              <a:t>本をWebで並べるから</a:t>
            </a:r>
            <a:endParaRPr sz="1000" b="1" dirty="0"/>
          </a:p>
          <a:p>
            <a:pPr marL="0" lvl="0" indent="0" algn="ctr" rtl="0">
              <a:spcBef>
                <a:spcPts val="0"/>
              </a:spcBef>
              <a:spcAft>
                <a:spcPts val="0"/>
              </a:spcAft>
              <a:buNone/>
            </a:pPr>
            <a:r>
              <a:rPr lang="ja" b="1" dirty="0">
                <a:solidFill>
                  <a:schemeClr val="accent3"/>
                </a:solidFill>
              </a:rPr>
              <a:t>ナラ🔔ベル</a:t>
            </a:r>
            <a:endParaRPr b="1" dirty="0">
              <a:solidFill>
                <a:schemeClr val="accent3"/>
              </a:solidFill>
            </a:endParaRPr>
          </a:p>
        </p:txBody>
      </p:sp>
    </p:spTree>
  </p:cSld>
  <p:clrMapOvr>
    <a:masterClrMapping/>
  </p:clrMapOvr>
  <p:transition spd="med" advClick="0" advTm="12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ナラ🔔ベルWebサービスと図書館</a:t>
            </a:r>
            <a:endParaRPr dirty="0">
              <a:latin typeface="HGｺﾞｼｯｸE" panose="020B0909000000000000" pitchFamily="49" charset="-128"/>
              <a:ea typeface="HGｺﾞｼｯｸE" panose="020B0909000000000000" pitchFamily="49" charset="-128"/>
            </a:endParaRPr>
          </a:p>
        </p:txBody>
      </p:sp>
      <p:sp>
        <p:nvSpPr>
          <p:cNvPr id="176" name="Google Shape;176;p25"/>
          <p:cNvSpPr txBox="1">
            <a:spLocks noGrp="1"/>
          </p:cNvSpPr>
          <p:nvPr>
            <p:ph type="body" idx="1"/>
          </p:nvPr>
        </p:nvSpPr>
        <p:spPr>
          <a:xfrm>
            <a:off x="192725" y="1017725"/>
            <a:ext cx="5995424"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ja" sz="1200" b="1" dirty="0">
                <a:latin typeface="HGｺﾞｼｯｸE" panose="020B0909000000000000" pitchFamily="49" charset="-128"/>
                <a:ea typeface="HGｺﾞｼｯｸE" panose="020B0909000000000000" pitchFamily="49" charset="-128"/>
              </a:rPr>
              <a:t> </a:t>
            </a:r>
            <a:r>
              <a:rPr lang="ja" sz="1400" b="1" dirty="0">
                <a:latin typeface="HGｺﾞｼｯｸE" panose="020B0909000000000000" pitchFamily="49" charset="-128"/>
                <a:ea typeface="HGｺﾞｼｯｸE" panose="020B0909000000000000" pitchFamily="49" charset="-128"/>
              </a:rPr>
              <a:t>図書館での特別展示やテーマ別書籍リストを作成する手順（イメージ）</a:t>
            </a:r>
            <a:endParaRPr sz="1400" b="1" dirty="0">
              <a:latin typeface="HGｺﾞｼｯｸE" panose="020B0909000000000000" pitchFamily="49" charset="-128"/>
              <a:ea typeface="HGｺﾞｼｯｸE" panose="020B0909000000000000" pitchFamily="49" charset="-128"/>
            </a:endParaRPr>
          </a:p>
          <a:p>
            <a:pPr marL="0" lvl="0" indent="0" algn="l" rtl="0">
              <a:lnSpc>
                <a:spcPct val="100000"/>
              </a:lnSpc>
              <a:spcBef>
                <a:spcPts val="0"/>
              </a:spcBef>
              <a:spcAft>
                <a:spcPts val="0"/>
              </a:spcAft>
              <a:buNone/>
            </a:pPr>
            <a:r>
              <a:rPr lang="ja" sz="1400" b="1" dirty="0">
                <a:latin typeface="HGｺﾞｼｯｸE" panose="020B0909000000000000" pitchFamily="49" charset="-128"/>
                <a:ea typeface="HGｺﾞｼｯｸE" panose="020B0909000000000000" pitchFamily="49" charset="-128"/>
              </a:rPr>
              <a:t>　</a:t>
            </a:r>
            <a:r>
              <a:rPr lang="ja" sz="1400" b="1" u="sng" dirty="0">
                <a:latin typeface="HGｺﾞｼｯｸE" panose="020B0909000000000000" pitchFamily="49" charset="-128"/>
                <a:ea typeface="HGｺﾞｼｯｸE" panose="020B0909000000000000" pitchFamily="49" charset="-128"/>
              </a:rPr>
              <a:t>→手間がかかるので，Web公開は難しそう…</a:t>
            </a:r>
            <a:endParaRPr sz="1400" b="1" u="sng" dirty="0">
              <a:latin typeface="HGｺﾞｼｯｸE" panose="020B0909000000000000" pitchFamily="49" charset="-128"/>
              <a:ea typeface="HGｺﾞｼｯｸE" panose="020B0909000000000000" pitchFamily="49" charset="-128"/>
            </a:endParaRPr>
          </a:p>
          <a:p>
            <a:pPr marL="0" lvl="0" indent="0" algn="l" rtl="0">
              <a:lnSpc>
                <a:spcPct val="100000"/>
              </a:lnSpc>
              <a:spcBef>
                <a:spcPts val="0"/>
              </a:spcBef>
              <a:spcAft>
                <a:spcPts val="0"/>
              </a:spcAft>
              <a:buNone/>
            </a:pPr>
            <a:endParaRPr sz="1400" b="1" dirty="0"/>
          </a:p>
          <a:p>
            <a:pPr marL="0" lvl="0" indent="0" algn="l" rtl="0">
              <a:spcBef>
                <a:spcPts val="0"/>
              </a:spcBef>
              <a:spcAft>
                <a:spcPts val="1600"/>
              </a:spcAft>
              <a:buNone/>
            </a:pPr>
            <a:endParaRPr sz="1400" b="1" dirty="0"/>
          </a:p>
        </p:txBody>
      </p:sp>
      <p:sp>
        <p:nvSpPr>
          <p:cNvPr id="177" name="Google Shape;177;p25"/>
          <p:cNvSpPr txBox="1"/>
          <p:nvPr/>
        </p:nvSpPr>
        <p:spPr>
          <a:xfrm>
            <a:off x="192725" y="1846675"/>
            <a:ext cx="1332775"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None/>
              <a:defRPr sz="1200" b="1">
                <a:solidFill>
                  <a:schemeClr val="dk2"/>
                </a:solidFill>
                <a:latin typeface="Proxima Nova"/>
                <a:ea typeface="Proxima Nova"/>
                <a:cs typeface="Proxima Nova"/>
              </a:defRPr>
            </a:lvl1pPr>
          </a:lstStyle>
          <a:p>
            <a:r>
              <a:rPr lang="ja" dirty="0">
                <a:solidFill>
                  <a:schemeClr val="tx2">
                    <a:lumMod val="10000"/>
                  </a:schemeClr>
                </a:solidFill>
                <a:sym typeface="Proxima Nova"/>
              </a:rPr>
              <a:t>テーマを決める</a:t>
            </a:r>
            <a:endParaRPr dirty="0">
              <a:solidFill>
                <a:schemeClr val="tx2">
                  <a:lumMod val="10000"/>
                </a:schemeClr>
              </a:solidFill>
              <a:sym typeface="Proxima Nova"/>
            </a:endParaRPr>
          </a:p>
        </p:txBody>
      </p:sp>
      <p:sp>
        <p:nvSpPr>
          <p:cNvPr id="178" name="Google Shape;178;p25"/>
          <p:cNvSpPr txBox="1"/>
          <p:nvPr/>
        </p:nvSpPr>
        <p:spPr>
          <a:xfrm>
            <a:off x="1802275" y="1846663"/>
            <a:ext cx="12138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None/>
              <a:defRPr sz="1200" b="1">
                <a:solidFill>
                  <a:schemeClr val="dk2"/>
                </a:solidFill>
                <a:latin typeface="Proxima Nova"/>
                <a:ea typeface="Proxima Nova"/>
                <a:cs typeface="Proxima Nova"/>
              </a:defRPr>
            </a:lvl1pPr>
          </a:lstStyle>
          <a:p>
            <a:r>
              <a:rPr lang="ja" dirty="0">
                <a:solidFill>
                  <a:schemeClr val="tx2">
                    <a:lumMod val="10000"/>
                  </a:schemeClr>
                </a:solidFill>
                <a:sym typeface="Proxima Nova"/>
              </a:rPr>
              <a:t>書籍を集める</a:t>
            </a:r>
            <a:endParaRPr dirty="0">
              <a:solidFill>
                <a:schemeClr val="tx2">
                  <a:lumMod val="10000"/>
                </a:schemeClr>
              </a:solidFill>
              <a:sym typeface="Proxima Nova"/>
            </a:endParaRPr>
          </a:p>
        </p:txBody>
      </p:sp>
      <p:sp>
        <p:nvSpPr>
          <p:cNvPr id="179" name="Google Shape;179;p25"/>
          <p:cNvSpPr txBox="1"/>
          <p:nvPr/>
        </p:nvSpPr>
        <p:spPr>
          <a:xfrm>
            <a:off x="1602025" y="3446350"/>
            <a:ext cx="16143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dirty="0">
                <a:solidFill>
                  <a:schemeClr val="tx2">
                    <a:lumMod val="10000"/>
                  </a:schemeClr>
                </a:solidFill>
                <a:latin typeface="Proxima Nova"/>
                <a:ea typeface="Proxima Nova"/>
                <a:cs typeface="Proxima Nova"/>
                <a:sym typeface="Proxima Nova"/>
              </a:rPr>
              <a:t>書誌情報を集める</a:t>
            </a:r>
            <a:endParaRPr sz="1200" b="1" dirty="0">
              <a:solidFill>
                <a:schemeClr val="tx2">
                  <a:lumMod val="10000"/>
                </a:schemeClr>
              </a:solidFill>
              <a:latin typeface="Proxima Nova"/>
              <a:ea typeface="Proxima Nova"/>
              <a:cs typeface="Proxima Nova"/>
              <a:sym typeface="Proxima Nova"/>
            </a:endParaRPr>
          </a:p>
        </p:txBody>
      </p:sp>
      <p:sp>
        <p:nvSpPr>
          <p:cNvPr id="180" name="Google Shape;180;p25"/>
          <p:cNvSpPr txBox="1"/>
          <p:nvPr/>
        </p:nvSpPr>
        <p:spPr>
          <a:xfrm>
            <a:off x="3443675" y="3446375"/>
            <a:ext cx="18417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dirty="0">
                <a:solidFill>
                  <a:schemeClr val="tx2">
                    <a:lumMod val="10000"/>
                  </a:schemeClr>
                </a:solidFill>
                <a:latin typeface="Proxima Nova"/>
                <a:ea typeface="Proxima Nova"/>
                <a:cs typeface="Proxima Nova"/>
                <a:sym typeface="Proxima Nova"/>
              </a:rPr>
              <a:t>本のリストを作成する</a:t>
            </a:r>
            <a:endParaRPr sz="1200" b="1" dirty="0">
              <a:solidFill>
                <a:schemeClr val="tx2">
                  <a:lumMod val="10000"/>
                </a:schemeClr>
              </a:solidFill>
              <a:latin typeface="Proxima Nova"/>
              <a:ea typeface="Proxima Nova"/>
              <a:cs typeface="Proxima Nova"/>
              <a:sym typeface="Proxima Nova"/>
            </a:endParaRPr>
          </a:p>
        </p:txBody>
      </p:sp>
      <p:sp>
        <p:nvSpPr>
          <p:cNvPr id="181" name="Google Shape;181;p25"/>
          <p:cNvSpPr txBox="1"/>
          <p:nvPr/>
        </p:nvSpPr>
        <p:spPr>
          <a:xfrm>
            <a:off x="5380999" y="2907513"/>
            <a:ext cx="16143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展示棚に並べる</a:t>
            </a:r>
            <a:endParaRPr sz="1200" b="1">
              <a:solidFill>
                <a:schemeClr val="tx2">
                  <a:lumMod val="10000"/>
                </a:schemeClr>
              </a:solidFill>
              <a:latin typeface="Proxima Nova"/>
              <a:ea typeface="Proxima Nova"/>
              <a:cs typeface="Proxima Nova"/>
              <a:sym typeface="Proxima Nova"/>
            </a:endParaRPr>
          </a:p>
        </p:txBody>
      </p:sp>
      <p:sp>
        <p:nvSpPr>
          <p:cNvPr id="182" name="Google Shape;182;p25"/>
          <p:cNvSpPr txBox="1"/>
          <p:nvPr/>
        </p:nvSpPr>
        <p:spPr>
          <a:xfrm>
            <a:off x="7203175" y="3446338"/>
            <a:ext cx="16143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本棚に戻す</a:t>
            </a:r>
            <a:endParaRPr sz="1200" b="1">
              <a:solidFill>
                <a:schemeClr val="tx2">
                  <a:lumMod val="10000"/>
                </a:schemeClr>
              </a:solidFill>
              <a:latin typeface="Proxima Nova"/>
              <a:ea typeface="Proxima Nova"/>
              <a:cs typeface="Proxima Nova"/>
              <a:sym typeface="Proxima Nova"/>
            </a:endParaRPr>
          </a:p>
        </p:txBody>
      </p:sp>
      <p:cxnSp>
        <p:nvCxnSpPr>
          <p:cNvPr id="183" name="Google Shape;183;p25"/>
          <p:cNvCxnSpPr>
            <a:stCxn id="177" idx="3"/>
            <a:endCxn id="178" idx="1"/>
          </p:cNvCxnSpPr>
          <p:nvPr/>
        </p:nvCxnSpPr>
        <p:spPr>
          <a:xfrm flipV="1">
            <a:off x="1525500" y="2026813"/>
            <a:ext cx="276775" cy="12"/>
          </a:xfrm>
          <a:prstGeom prst="straightConnector1">
            <a:avLst/>
          </a:prstGeom>
          <a:noFill/>
          <a:ln w="9525" cap="flat" cmpd="sng">
            <a:solidFill>
              <a:schemeClr val="dk2"/>
            </a:solidFill>
            <a:prstDash val="solid"/>
            <a:round/>
            <a:headEnd type="none" w="med" len="med"/>
            <a:tailEnd type="triangle" w="med" len="med"/>
          </a:ln>
        </p:spPr>
      </p:cxnSp>
      <p:cxnSp>
        <p:nvCxnSpPr>
          <p:cNvPr id="184" name="Google Shape;184;p25"/>
          <p:cNvCxnSpPr>
            <a:stCxn id="178" idx="2"/>
            <a:endCxn id="179" idx="0"/>
          </p:cNvCxnSpPr>
          <p:nvPr/>
        </p:nvCxnSpPr>
        <p:spPr>
          <a:xfrm>
            <a:off x="2409175" y="2206963"/>
            <a:ext cx="0" cy="1239300"/>
          </a:xfrm>
          <a:prstGeom prst="straightConnector1">
            <a:avLst/>
          </a:prstGeom>
          <a:noFill/>
          <a:ln w="9525" cap="flat" cmpd="sng">
            <a:solidFill>
              <a:schemeClr val="dk2"/>
            </a:solidFill>
            <a:prstDash val="solid"/>
            <a:round/>
            <a:headEnd type="none" w="med" len="med"/>
            <a:tailEnd type="triangle" w="med" len="med"/>
          </a:ln>
        </p:spPr>
      </p:cxnSp>
      <p:cxnSp>
        <p:nvCxnSpPr>
          <p:cNvPr id="185" name="Google Shape;185;p25"/>
          <p:cNvCxnSpPr>
            <a:stCxn id="179" idx="3"/>
            <a:endCxn id="180" idx="1"/>
          </p:cNvCxnSpPr>
          <p:nvPr/>
        </p:nvCxnSpPr>
        <p:spPr>
          <a:xfrm>
            <a:off x="3216325" y="3626500"/>
            <a:ext cx="227350" cy="25"/>
          </a:xfrm>
          <a:prstGeom prst="straightConnector1">
            <a:avLst/>
          </a:prstGeom>
          <a:noFill/>
          <a:ln w="9525" cap="flat" cmpd="sng">
            <a:solidFill>
              <a:schemeClr val="dk2"/>
            </a:solidFill>
            <a:prstDash val="solid"/>
            <a:round/>
            <a:headEnd type="none" w="med" len="med"/>
            <a:tailEnd type="triangle" w="med" len="med"/>
          </a:ln>
        </p:spPr>
      </p:cxnSp>
      <p:cxnSp>
        <p:nvCxnSpPr>
          <p:cNvPr id="186" name="Google Shape;186;p25"/>
          <p:cNvCxnSpPr>
            <a:stCxn id="180" idx="3"/>
            <a:endCxn id="181" idx="1"/>
          </p:cNvCxnSpPr>
          <p:nvPr/>
        </p:nvCxnSpPr>
        <p:spPr>
          <a:xfrm flipV="1">
            <a:off x="5285375" y="3087663"/>
            <a:ext cx="95624" cy="538862"/>
          </a:xfrm>
          <a:prstGeom prst="straightConnector1">
            <a:avLst/>
          </a:prstGeom>
          <a:noFill/>
          <a:ln w="9525" cap="flat" cmpd="sng">
            <a:solidFill>
              <a:schemeClr val="dk2"/>
            </a:solidFill>
            <a:prstDash val="solid"/>
            <a:round/>
            <a:headEnd type="none" w="med" len="med"/>
            <a:tailEnd type="triangle" w="med" len="med"/>
          </a:ln>
        </p:spPr>
      </p:cxnSp>
      <p:cxnSp>
        <p:nvCxnSpPr>
          <p:cNvPr id="187" name="Google Shape;187;p25"/>
          <p:cNvCxnSpPr>
            <a:stCxn id="181" idx="3"/>
            <a:endCxn id="182" idx="1"/>
          </p:cNvCxnSpPr>
          <p:nvPr/>
        </p:nvCxnSpPr>
        <p:spPr>
          <a:xfrm>
            <a:off x="6995299" y="3087663"/>
            <a:ext cx="207876" cy="538825"/>
          </a:xfrm>
          <a:prstGeom prst="straightConnector1">
            <a:avLst/>
          </a:prstGeom>
          <a:noFill/>
          <a:ln w="9525" cap="flat" cmpd="sng">
            <a:solidFill>
              <a:schemeClr val="dk2"/>
            </a:solidFill>
            <a:prstDash val="solid"/>
            <a:round/>
            <a:headEnd type="none" w="med" len="med"/>
            <a:tailEnd type="triangle" w="med" len="med"/>
          </a:ln>
        </p:spPr>
      </p:cxnSp>
      <p:cxnSp>
        <p:nvCxnSpPr>
          <p:cNvPr id="188" name="Google Shape;188;p25"/>
          <p:cNvCxnSpPr>
            <a:stCxn id="180" idx="3"/>
            <a:endCxn id="182" idx="1"/>
          </p:cNvCxnSpPr>
          <p:nvPr/>
        </p:nvCxnSpPr>
        <p:spPr>
          <a:xfrm flipV="1">
            <a:off x="5285375" y="3626488"/>
            <a:ext cx="1917800" cy="37"/>
          </a:xfrm>
          <a:prstGeom prst="straightConnector1">
            <a:avLst/>
          </a:prstGeom>
          <a:noFill/>
          <a:ln w="9525" cap="flat" cmpd="sng">
            <a:solidFill>
              <a:schemeClr val="dk2"/>
            </a:solidFill>
            <a:prstDash val="solid"/>
            <a:round/>
            <a:headEnd type="none" w="med" len="med"/>
            <a:tailEnd type="triangle" w="med" len="med"/>
          </a:ln>
        </p:spPr>
      </p:cxnSp>
      <p:sp>
        <p:nvSpPr>
          <p:cNvPr id="189" name="Google Shape;189;p25"/>
          <p:cNvSpPr/>
          <p:nvPr/>
        </p:nvSpPr>
        <p:spPr>
          <a:xfrm>
            <a:off x="344874" y="4128800"/>
            <a:ext cx="1859609" cy="822300"/>
          </a:xfrm>
          <a:prstGeom prst="cloudCallout">
            <a:avLst>
              <a:gd name="adj1" fmla="val 55084"/>
              <a:gd name="adj2" fmla="val -8148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dirty="0"/>
              <a:t>書誌データベースから手作業でコピーは大変…</a:t>
            </a:r>
            <a:endParaRPr sz="900" b="1" dirty="0"/>
          </a:p>
        </p:txBody>
      </p:sp>
      <p:sp>
        <p:nvSpPr>
          <p:cNvPr id="190" name="Google Shape;190;p25"/>
          <p:cNvSpPr/>
          <p:nvPr/>
        </p:nvSpPr>
        <p:spPr>
          <a:xfrm>
            <a:off x="3114100" y="1846663"/>
            <a:ext cx="2031600" cy="895612"/>
          </a:xfrm>
          <a:prstGeom prst="cloudCallout">
            <a:avLst>
              <a:gd name="adj1" fmla="val -8775"/>
              <a:gd name="adj2" fmla="val 1241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dirty="0">
                <a:solidFill>
                  <a:schemeClr val="tx2">
                    <a:lumMod val="10000"/>
                  </a:schemeClr>
                </a:solidFill>
              </a:rPr>
              <a:t>Excelで印刷用のリストを作る？</a:t>
            </a:r>
            <a:endParaRPr sz="900" b="1" dirty="0">
              <a:solidFill>
                <a:schemeClr val="tx2">
                  <a:lumMod val="10000"/>
                </a:schemeClr>
              </a:solidFill>
            </a:endParaRPr>
          </a:p>
          <a:p>
            <a:pPr marL="0" lvl="0" indent="0" algn="l" rtl="0">
              <a:spcBef>
                <a:spcPts val="0"/>
              </a:spcBef>
              <a:spcAft>
                <a:spcPts val="0"/>
              </a:spcAft>
              <a:buNone/>
            </a:pPr>
            <a:r>
              <a:rPr lang="ja" sz="900" b="1" dirty="0">
                <a:solidFill>
                  <a:schemeClr val="tx2">
                    <a:lumMod val="10000"/>
                  </a:schemeClr>
                </a:solidFill>
              </a:rPr>
              <a:t>Web公開用のリストを別に作る</a:t>
            </a:r>
            <a:r>
              <a:rPr lang="ja" sz="900" b="1" dirty="0" smtClean="0">
                <a:solidFill>
                  <a:schemeClr val="tx2">
                    <a:lumMod val="10000"/>
                  </a:schemeClr>
                </a:solidFill>
              </a:rPr>
              <a:t>のは</a:t>
            </a:r>
            <a:r>
              <a:rPr lang="ja-JP" altLang="en-US" sz="900" b="1" dirty="0" smtClean="0">
                <a:solidFill>
                  <a:schemeClr val="tx2">
                    <a:lumMod val="10000"/>
                  </a:schemeClr>
                </a:solidFill>
              </a:rPr>
              <a:t>大変！</a:t>
            </a:r>
            <a:r>
              <a:rPr lang="ja" sz="900" dirty="0" smtClean="0"/>
              <a:t>…</a:t>
            </a:r>
            <a:endParaRPr sz="900" dirty="0"/>
          </a:p>
        </p:txBody>
      </p:sp>
      <p:sp>
        <p:nvSpPr>
          <p:cNvPr id="191" name="Google Shape;191;p25"/>
          <p:cNvSpPr/>
          <p:nvPr/>
        </p:nvSpPr>
        <p:spPr>
          <a:xfrm>
            <a:off x="3993839" y="4200375"/>
            <a:ext cx="2272281" cy="822300"/>
          </a:xfrm>
          <a:prstGeom prst="cloudCallout">
            <a:avLst>
              <a:gd name="adj1" fmla="val -44099"/>
              <a:gd name="adj2" fmla="val -8508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dirty="0"/>
              <a:t>過去のリストの管理はどうなっているのだろうか？検索できるのか？</a:t>
            </a:r>
            <a:endParaRPr sz="900" b="1" dirty="0"/>
          </a:p>
        </p:txBody>
      </p:sp>
      <p:sp>
        <p:nvSpPr>
          <p:cNvPr id="192" name="Google Shape;192;p25"/>
          <p:cNvSpPr/>
          <p:nvPr/>
        </p:nvSpPr>
        <p:spPr>
          <a:xfrm>
            <a:off x="5840825" y="1322625"/>
            <a:ext cx="2031600" cy="1021800"/>
          </a:xfrm>
          <a:prstGeom prst="cloudCallout">
            <a:avLst>
              <a:gd name="adj1" fmla="val -49189"/>
              <a:gd name="adj2" fmla="val 9861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dirty="0">
                <a:solidFill>
                  <a:schemeClr val="tx2">
                    <a:lumMod val="10000"/>
                  </a:schemeClr>
                </a:solidFill>
              </a:rPr>
              <a:t>工夫を凝らして展示したら，そのイメージも残しておいて欲しい…</a:t>
            </a:r>
            <a:endParaRPr sz="900" b="1" dirty="0">
              <a:solidFill>
                <a:schemeClr val="tx2">
                  <a:lumMod val="10000"/>
                </a:schemeClr>
              </a:solidFill>
            </a:endParaRPr>
          </a:p>
        </p:txBody>
      </p:sp>
      <p:sp>
        <p:nvSpPr>
          <p:cNvPr id="193" name="Google Shape;193;p25"/>
          <p:cNvSpPr/>
          <p:nvPr/>
        </p:nvSpPr>
        <p:spPr>
          <a:xfrm>
            <a:off x="6785875" y="4184550"/>
            <a:ext cx="1854851" cy="783900"/>
          </a:xfrm>
          <a:prstGeom prst="cloudCallout">
            <a:avLst>
              <a:gd name="adj1" fmla="val 9008"/>
              <a:gd name="adj2" fmla="val -8835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dirty="0"/>
              <a:t>本棚に本が戻ったら見られなくなるのは，絶対にもったいない！</a:t>
            </a:r>
            <a:endParaRPr sz="900" b="1" dirty="0"/>
          </a:p>
        </p:txBody>
      </p:sp>
    </p:spTree>
  </p:cSld>
  <p:clrMapOvr>
    <a:masterClrMapping/>
  </p:clrMapOvr>
  <p:transition spd="med" advClick="0" advTm="12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ナラ🔔ベルWebサービスと図書館</a:t>
            </a:r>
            <a:endParaRPr/>
          </a:p>
        </p:txBody>
      </p:sp>
      <p:sp>
        <p:nvSpPr>
          <p:cNvPr id="199" name="Google Shape;199;p26"/>
          <p:cNvSpPr txBox="1">
            <a:spLocks noGrp="1"/>
          </p:cNvSpPr>
          <p:nvPr>
            <p:ph type="body" idx="1"/>
          </p:nvPr>
        </p:nvSpPr>
        <p:spPr>
          <a:xfrm>
            <a:off x="178725" y="1104700"/>
            <a:ext cx="6720950" cy="678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sz="1200" b="1" dirty="0">
                <a:solidFill>
                  <a:schemeClr val="tx2">
                    <a:lumMod val="10000"/>
                  </a:schemeClr>
                </a:solidFill>
              </a:rPr>
              <a:t> </a:t>
            </a:r>
            <a:r>
              <a:rPr lang="ja" sz="1400" b="1" dirty="0">
                <a:solidFill>
                  <a:schemeClr val="tx2">
                    <a:lumMod val="10000"/>
                  </a:schemeClr>
                </a:solidFill>
              </a:rPr>
              <a:t>図書館での特別展示やテーマ別書籍リスト作成にナラ🔔ベルを使う（イメージ）</a:t>
            </a:r>
            <a:endParaRPr sz="1400" b="1" dirty="0">
              <a:solidFill>
                <a:schemeClr val="tx2">
                  <a:lumMod val="10000"/>
                </a:schemeClr>
              </a:solidFill>
            </a:endParaRPr>
          </a:p>
          <a:p>
            <a:pPr marL="0" lvl="0" indent="0" algn="l" rtl="0">
              <a:spcBef>
                <a:spcPts val="0"/>
              </a:spcBef>
              <a:spcAft>
                <a:spcPts val="0"/>
              </a:spcAft>
              <a:buNone/>
            </a:pPr>
            <a:r>
              <a:rPr lang="ja" sz="1400" b="1" dirty="0">
                <a:solidFill>
                  <a:schemeClr val="tx2">
                    <a:lumMod val="10000"/>
                  </a:schemeClr>
                </a:solidFill>
              </a:rPr>
              <a:t>　→　少しは手間が省けて，Web公開が促進されれば…</a:t>
            </a:r>
            <a:endParaRPr sz="1400" b="1" dirty="0">
              <a:solidFill>
                <a:schemeClr val="tx2">
                  <a:lumMod val="10000"/>
                </a:schemeClr>
              </a:solidFill>
            </a:endParaRPr>
          </a:p>
          <a:p>
            <a:pPr marL="0" lvl="0" indent="0" algn="l" rtl="0">
              <a:spcBef>
                <a:spcPts val="0"/>
              </a:spcBef>
              <a:spcAft>
                <a:spcPts val="0"/>
              </a:spcAft>
              <a:buNone/>
            </a:pPr>
            <a:endParaRPr sz="1400" b="1" dirty="0">
              <a:solidFill>
                <a:schemeClr val="tx2">
                  <a:lumMod val="10000"/>
                </a:schemeClr>
              </a:solidFill>
            </a:endParaRPr>
          </a:p>
        </p:txBody>
      </p:sp>
      <p:sp>
        <p:nvSpPr>
          <p:cNvPr id="200" name="Google Shape;200;p26"/>
          <p:cNvSpPr txBox="1"/>
          <p:nvPr/>
        </p:nvSpPr>
        <p:spPr>
          <a:xfrm>
            <a:off x="206725" y="1846675"/>
            <a:ext cx="1318775"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dirty="0">
                <a:solidFill>
                  <a:schemeClr val="tx2">
                    <a:lumMod val="10000"/>
                  </a:schemeClr>
                </a:solidFill>
                <a:latin typeface="Proxima Nova"/>
                <a:ea typeface="Proxima Nova"/>
                <a:cs typeface="Proxima Nova"/>
                <a:sym typeface="Proxima Nova"/>
              </a:rPr>
              <a:t>テーマを決める</a:t>
            </a:r>
            <a:endParaRPr sz="1200" b="1" dirty="0">
              <a:solidFill>
                <a:schemeClr val="tx2">
                  <a:lumMod val="10000"/>
                </a:schemeClr>
              </a:solidFill>
              <a:latin typeface="Proxima Nova"/>
              <a:ea typeface="Proxima Nova"/>
              <a:cs typeface="Proxima Nova"/>
              <a:sym typeface="Proxima Nova"/>
            </a:endParaRPr>
          </a:p>
        </p:txBody>
      </p:sp>
      <p:sp>
        <p:nvSpPr>
          <p:cNvPr id="201" name="Google Shape;201;p26"/>
          <p:cNvSpPr txBox="1"/>
          <p:nvPr/>
        </p:nvSpPr>
        <p:spPr>
          <a:xfrm>
            <a:off x="1802275" y="1846663"/>
            <a:ext cx="12138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書籍を集める</a:t>
            </a:r>
            <a:endParaRPr sz="1200" b="1">
              <a:solidFill>
                <a:schemeClr val="tx2">
                  <a:lumMod val="10000"/>
                </a:schemeClr>
              </a:solidFill>
              <a:latin typeface="Proxima Nova"/>
              <a:ea typeface="Proxima Nova"/>
              <a:cs typeface="Proxima Nova"/>
              <a:sym typeface="Proxima Nova"/>
            </a:endParaRPr>
          </a:p>
        </p:txBody>
      </p:sp>
      <p:sp>
        <p:nvSpPr>
          <p:cNvPr id="202" name="Google Shape;202;p26"/>
          <p:cNvSpPr txBox="1"/>
          <p:nvPr/>
        </p:nvSpPr>
        <p:spPr>
          <a:xfrm>
            <a:off x="3443675" y="2836775"/>
            <a:ext cx="18417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本のリストを作成する</a:t>
            </a:r>
            <a:endParaRPr sz="1200" b="1">
              <a:solidFill>
                <a:schemeClr val="tx2">
                  <a:lumMod val="10000"/>
                </a:schemeClr>
              </a:solidFill>
              <a:latin typeface="Proxima Nova"/>
              <a:ea typeface="Proxima Nova"/>
              <a:cs typeface="Proxima Nova"/>
              <a:sym typeface="Proxima Nova"/>
            </a:endParaRPr>
          </a:p>
        </p:txBody>
      </p:sp>
      <p:sp>
        <p:nvSpPr>
          <p:cNvPr id="203" name="Google Shape;203;p26"/>
          <p:cNvSpPr txBox="1"/>
          <p:nvPr/>
        </p:nvSpPr>
        <p:spPr>
          <a:xfrm>
            <a:off x="5483862" y="2320182"/>
            <a:ext cx="16143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展示棚に並べる</a:t>
            </a:r>
            <a:endParaRPr sz="1200" b="1">
              <a:solidFill>
                <a:schemeClr val="tx2">
                  <a:lumMod val="10000"/>
                </a:schemeClr>
              </a:solidFill>
              <a:latin typeface="Proxima Nova"/>
              <a:ea typeface="Proxima Nova"/>
              <a:cs typeface="Proxima Nova"/>
              <a:sym typeface="Proxima Nova"/>
            </a:endParaRPr>
          </a:p>
        </p:txBody>
      </p:sp>
      <p:sp>
        <p:nvSpPr>
          <p:cNvPr id="204" name="Google Shape;204;p26"/>
          <p:cNvSpPr txBox="1"/>
          <p:nvPr/>
        </p:nvSpPr>
        <p:spPr>
          <a:xfrm>
            <a:off x="7203175" y="2836738"/>
            <a:ext cx="16143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本棚に戻す</a:t>
            </a:r>
            <a:endParaRPr sz="1200" b="1">
              <a:solidFill>
                <a:schemeClr val="tx2">
                  <a:lumMod val="10000"/>
                </a:schemeClr>
              </a:solidFill>
              <a:latin typeface="Proxima Nova"/>
              <a:ea typeface="Proxima Nova"/>
              <a:cs typeface="Proxima Nova"/>
              <a:sym typeface="Proxima Nova"/>
            </a:endParaRPr>
          </a:p>
        </p:txBody>
      </p:sp>
      <p:cxnSp>
        <p:nvCxnSpPr>
          <p:cNvPr id="205" name="Google Shape;205;p26"/>
          <p:cNvCxnSpPr>
            <a:stCxn id="200" idx="3"/>
            <a:endCxn id="201" idx="1"/>
          </p:cNvCxnSpPr>
          <p:nvPr/>
        </p:nvCxnSpPr>
        <p:spPr>
          <a:xfrm flipV="1">
            <a:off x="1525500" y="2026813"/>
            <a:ext cx="276775" cy="12"/>
          </a:xfrm>
          <a:prstGeom prst="straightConnector1">
            <a:avLst/>
          </a:prstGeom>
          <a:noFill/>
          <a:ln w="9525" cap="flat" cmpd="sng">
            <a:solidFill>
              <a:schemeClr val="dk2"/>
            </a:solidFill>
            <a:prstDash val="solid"/>
            <a:round/>
            <a:headEnd type="none" w="med" len="med"/>
            <a:tailEnd type="triangle" w="med" len="med"/>
          </a:ln>
        </p:spPr>
      </p:cxnSp>
      <p:cxnSp>
        <p:nvCxnSpPr>
          <p:cNvPr id="206" name="Google Shape;206;p26"/>
          <p:cNvCxnSpPr>
            <a:stCxn id="201" idx="2"/>
            <a:endCxn id="207" idx="0"/>
          </p:cNvCxnSpPr>
          <p:nvPr/>
        </p:nvCxnSpPr>
        <p:spPr>
          <a:xfrm>
            <a:off x="2409175" y="2206963"/>
            <a:ext cx="0" cy="629700"/>
          </a:xfrm>
          <a:prstGeom prst="straightConnector1">
            <a:avLst/>
          </a:prstGeom>
          <a:noFill/>
          <a:ln w="9525" cap="flat" cmpd="sng">
            <a:solidFill>
              <a:schemeClr val="dk2"/>
            </a:solidFill>
            <a:prstDash val="solid"/>
            <a:round/>
            <a:headEnd type="none" w="med" len="med"/>
            <a:tailEnd type="triangle" w="med" len="med"/>
          </a:ln>
        </p:spPr>
      </p:cxnSp>
      <p:cxnSp>
        <p:nvCxnSpPr>
          <p:cNvPr id="208" name="Google Shape;208;p26"/>
          <p:cNvCxnSpPr>
            <a:stCxn id="202" idx="3"/>
            <a:endCxn id="203" idx="1"/>
          </p:cNvCxnSpPr>
          <p:nvPr/>
        </p:nvCxnSpPr>
        <p:spPr>
          <a:xfrm flipV="1">
            <a:off x="5285375" y="2500332"/>
            <a:ext cx="198487" cy="516593"/>
          </a:xfrm>
          <a:prstGeom prst="straightConnector1">
            <a:avLst/>
          </a:prstGeom>
          <a:noFill/>
          <a:ln w="9525" cap="flat" cmpd="sng">
            <a:solidFill>
              <a:schemeClr val="dk2"/>
            </a:solidFill>
            <a:prstDash val="solid"/>
            <a:round/>
            <a:headEnd type="none" w="med" len="med"/>
            <a:tailEnd type="triangle" w="med" len="med"/>
          </a:ln>
        </p:spPr>
      </p:cxnSp>
      <p:cxnSp>
        <p:nvCxnSpPr>
          <p:cNvPr id="209" name="Google Shape;209;p26"/>
          <p:cNvCxnSpPr>
            <a:stCxn id="203" idx="3"/>
            <a:endCxn id="204" idx="1"/>
          </p:cNvCxnSpPr>
          <p:nvPr/>
        </p:nvCxnSpPr>
        <p:spPr>
          <a:xfrm>
            <a:off x="7098162" y="2500332"/>
            <a:ext cx="105013" cy="516556"/>
          </a:xfrm>
          <a:prstGeom prst="straightConnector1">
            <a:avLst/>
          </a:prstGeom>
          <a:noFill/>
          <a:ln w="9525" cap="flat" cmpd="sng">
            <a:solidFill>
              <a:schemeClr val="dk2"/>
            </a:solidFill>
            <a:prstDash val="solid"/>
            <a:round/>
            <a:headEnd type="none" w="med" len="med"/>
            <a:tailEnd type="triangle" w="med" len="med"/>
          </a:ln>
        </p:spPr>
      </p:cxnSp>
      <p:cxnSp>
        <p:nvCxnSpPr>
          <p:cNvPr id="210" name="Google Shape;210;p26"/>
          <p:cNvCxnSpPr>
            <a:stCxn id="202" idx="3"/>
            <a:endCxn id="204" idx="1"/>
          </p:cNvCxnSpPr>
          <p:nvPr/>
        </p:nvCxnSpPr>
        <p:spPr>
          <a:xfrm flipV="1">
            <a:off x="5285375" y="3016888"/>
            <a:ext cx="1917800" cy="37"/>
          </a:xfrm>
          <a:prstGeom prst="straightConnector1">
            <a:avLst/>
          </a:prstGeom>
          <a:noFill/>
          <a:ln w="9525" cap="flat" cmpd="sng">
            <a:solidFill>
              <a:schemeClr val="dk2"/>
            </a:solidFill>
            <a:prstDash val="solid"/>
            <a:round/>
            <a:headEnd type="none" w="med" len="med"/>
            <a:tailEnd type="triangle" w="med" len="med"/>
          </a:ln>
        </p:spPr>
      </p:cxnSp>
      <p:sp>
        <p:nvSpPr>
          <p:cNvPr id="211" name="Google Shape;211;p26"/>
          <p:cNvSpPr/>
          <p:nvPr/>
        </p:nvSpPr>
        <p:spPr>
          <a:xfrm>
            <a:off x="59750" y="2605763"/>
            <a:ext cx="1789500" cy="822300"/>
          </a:xfrm>
          <a:prstGeom prst="cloudCallout">
            <a:avLst>
              <a:gd name="adj1" fmla="val -11496"/>
              <a:gd name="adj2" fmla="val -7328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dirty="0">
                <a:solidFill>
                  <a:schemeClr val="tx2">
                    <a:lumMod val="10000"/>
                  </a:schemeClr>
                </a:solidFill>
              </a:rPr>
              <a:t>ナラ🔔ベルで説明やコメントをつけてテーマを</a:t>
            </a:r>
            <a:r>
              <a:rPr lang="ja" sz="900" b="1" dirty="0" smtClean="0">
                <a:solidFill>
                  <a:schemeClr val="tx2">
                    <a:lumMod val="10000"/>
                  </a:schemeClr>
                </a:solidFill>
              </a:rPr>
              <a:t>設定</a:t>
            </a:r>
            <a:endParaRPr sz="900" b="1" dirty="0">
              <a:solidFill>
                <a:schemeClr val="tx2">
                  <a:lumMod val="10000"/>
                </a:schemeClr>
              </a:solidFill>
            </a:endParaRPr>
          </a:p>
        </p:txBody>
      </p:sp>
      <p:sp>
        <p:nvSpPr>
          <p:cNvPr id="212" name="Google Shape;212;p26"/>
          <p:cNvSpPr txBox="1"/>
          <p:nvPr/>
        </p:nvSpPr>
        <p:spPr>
          <a:xfrm>
            <a:off x="1602025" y="2836775"/>
            <a:ext cx="1614300" cy="360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ISBNを含むCSV作成</a:t>
            </a:r>
            <a:endParaRPr sz="1200" b="1">
              <a:solidFill>
                <a:schemeClr val="tx2">
                  <a:lumMod val="10000"/>
                </a:schemeClr>
              </a:solidFill>
              <a:latin typeface="Proxima Nova"/>
              <a:ea typeface="Proxima Nova"/>
              <a:cs typeface="Proxima Nova"/>
              <a:sym typeface="Proxima Nova"/>
            </a:endParaRPr>
          </a:p>
        </p:txBody>
      </p:sp>
      <p:sp>
        <p:nvSpPr>
          <p:cNvPr id="213" name="Google Shape;213;p26"/>
          <p:cNvSpPr txBox="1"/>
          <p:nvPr/>
        </p:nvSpPr>
        <p:spPr>
          <a:xfrm>
            <a:off x="1594375" y="3689700"/>
            <a:ext cx="16452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ナラ🔔ベル一括登録</a:t>
            </a:r>
            <a:endParaRPr sz="1200" b="1">
              <a:solidFill>
                <a:schemeClr val="tx2">
                  <a:lumMod val="10000"/>
                </a:schemeClr>
              </a:solidFill>
              <a:latin typeface="Proxima Nova"/>
              <a:ea typeface="Proxima Nova"/>
              <a:cs typeface="Proxima Nova"/>
              <a:sym typeface="Proxima Nova"/>
            </a:endParaRPr>
          </a:p>
        </p:txBody>
      </p:sp>
      <p:sp>
        <p:nvSpPr>
          <p:cNvPr id="214" name="Google Shape;214;p26"/>
          <p:cNvSpPr txBox="1"/>
          <p:nvPr/>
        </p:nvSpPr>
        <p:spPr>
          <a:xfrm>
            <a:off x="3471725" y="3689700"/>
            <a:ext cx="181365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本リストダウンロード</a:t>
            </a:r>
            <a:endParaRPr sz="1200" b="1">
              <a:solidFill>
                <a:schemeClr val="tx2">
                  <a:lumMod val="10000"/>
                </a:schemeClr>
              </a:solidFill>
              <a:latin typeface="Proxima Nova"/>
              <a:ea typeface="Proxima Nova"/>
              <a:cs typeface="Proxima Nova"/>
              <a:sym typeface="Proxima Nova"/>
            </a:endParaRPr>
          </a:p>
        </p:txBody>
      </p:sp>
      <p:sp>
        <p:nvSpPr>
          <p:cNvPr id="215" name="Google Shape;215;p26"/>
          <p:cNvSpPr txBox="1"/>
          <p:nvPr/>
        </p:nvSpPr>
        <p:spPr>
          <a:xfrm>
            <a:off x="5682350" y="3689700"/>
            <a:ext cx="13197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Webで公開</a:t>
            </a:r>
            <a:endParaRPr sz="1200" b="1">
              <a:solidFill>
                <a:schemeClr val="tx2">
                  <a:lumMod val="10000"/>
                </a:schemeClr>
              </a:solidFill>
              <a:latin typeface="Proxima Nova"/>
              <a:ea typeface="Proxima Nova"/>
              <a:cs typeface="Proxima Nova"/>
              <a:sym typeface="Proxima Nova"/>
            </a:endParaRPr>
          </a:p>
        </p:txBody>
      </p:sp>
      <p:cxnSp>
        <p:nvCxnSpPr>
          <p:cNvPr id="216" name="Google Shape;216;p26"/>
          <p:cNvCxnSpPr>
            <a:stCxn id="212" idx="2"/>
            <a:endCxn id="213" idx="0"/>
          </p:cNvCxnSpPr>
          <p:nvPr/>
        </p:nvCxnSpPr>
        <p:spPr>
          <a:xfrm>
            <a:off x="2409175" y="3197075"/>
            <a:ext cx="7800" cy="492600"/>
          </a:xfrm>
          <a:prstGeom prst="straightConnector1">
            <a:avLst/>
          </a:prstGeom>
          <a:noFill/>
          <a:ln w="9525" cap="flat" cmpd="sng">
            <a:solidFill>
              <a:schemeClr val="dk2"/>
            </a:solidFill>
            <a:prstDash val="solid"/>
            <a:round/>
            <a:headEnd type="none" w="med" len="med"/>
            <a:tailEnd type="triangle" w="med" len="med"/>
          </a:ln>
        </p:spPr>
      </p:cxnSp>
      <p:cxnSp>
        <p:nvCxnSpPr>
          <p:cNvPr id="217" name="Google Shape;217;p26"/>
          <p:cNvCxnSpPr>
            <a:stCxn id="213" idx="3"/>
            <a:endCxn id="214" idx="1"/>
          </p:cNvCxnSpPr>
          <p:nvPr/>
        </p:nvCxnSpPr>
        <p:spPr>
          <a:xfrm>
            <a:off x="3239575" y="3869850"/>
            <a:ext cx="232150" cy="0"/>
          </a:xfrm>
          <a:prstGeom prst="straightConnector1">
            <a:avLst/>
          </a:prstGeom>
          <a:noFill/>
          <a:ln w="9525" cap="flat" cmpd="sng">
            <a:solidFill>
              <a:schemeClr val="dk2"/>
            </a:solidFill>
            <a:prstDash val="solid"/>
            <a:round/>
            <a:headEnd type="none" w="med" len="med"/>
            <a:tailEnd type="triangle" w="med" len="med"/>
          </a:ln>
        </p:spPr>
      </p:cxnSp>
      <p:cxnSp>
        <p:nvCxnSpPr>
          <p:cNvPr id="218" name="Google Shape;218;p26"/>
          <p:cNvCxnSpPr>
            <a:stCxn id="214" idx="0"/>
            <a:endCxn id="202" idx="2"/>
          </p:cNvCxnSpPr>
          <p:nvPr/>
        </p:nvCxnSpPr>
        <p:spPr>
          <a:xfrm flipH="1" flipV="1">
            <a:off x="4364525" y="3197075"/>
            <a:ext cx="14025" cy="492625"/>
          </a:xfrm>
          <a:prstGeom prst="straightConnector1">
            <a:avLst/>
          </a:prstGeom>
          <a:noFill/>
          <a:ln w="9525" cap="flat" cmpd="sng">
            <a:solidFill>
              <a:schemeClr val="dk2"/>
            </a:solidFill>
            <a:prstDash val="solid"/>
            <a:round/>
            <a:headEnd type="none" w="med" len="med"/>
            <a:tailEnd type="triangle" w="med" len="med"/>
          </a:ln>
        </p:spPr>
      </p:cxnSp>
      <p:cxnSp>
        <p:nvCxnSpPr>
          <p:cNvPr id="219" name="Google Shape;219;p26"/>
          <p:cNvCxnSpPr>
            <a:stCxn id="214" idx="3"/>
            <a:endCxn id="215" idx="1"/>
          </p:cNvCxnSpPr>
          <p:nvPr/>
        </p:nvCxnSpPr>
        <p:spPr>
          <a:xfrm>
            <a:off x="5285375" y="3869850"/>
            <a:ext cx="396975" cy="0"/>
          </a:xfrm>
          <a:prstGeom prst="straightConnector1">
            <a:avLst/>
          </a:prstGeom>
          <a:noFill/>
          <a:ln w="9525" cap="flat" cmpd="sng">
            <a:solidFill>
              <a:schemeClr val="dk2"/>
            </a:solidFill>
            <a:prstDash val="solid"/>
            <a:round/>
            <a:headEnd type="none" w="med" len="med"/>
            <a:tailEnd type="triangle" w="med" len="med"/>
          </a:ln>
        </p:spPr>
      </p:cxnSp>
      <p:sp>
        <p:nvSpPr>
          <p:cNvPr id="220" name="Google Shape;220;p26"/>
          <p:cNvSpPr/>
          <p:nvPr/>
        </p:nvSpPr>
        <p:spPr>
          <a:xfrm>
            <a:off x="7280075" y="4192763"/>
            <a:ext cx="1814306" cy="822300"/>
          </a:xfrm>
          <a:prstGeom prst="cloudCallout">
            <a:avLst>
              <a:gd name="adj1" fmla="val -60682"/>
              <a:gd name="adj2" fmla="val -637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a:solidFill>
                  <a:schemeClr val="tx2">
                    <a:lumMod val="10000"/>
                  </a:schemeClr>
                </a:solidFill>
              </a:rPr>
              <a:t>過去のデータも含めて公開。検索可能！</a:t>
            </a:r>
            <a:endParaRPr sz="900" b="1">
              <a:solidFill>
                <a:schemeClr val="tx2">
                  <a:lumMod val="10000"/>
                </a:schemeClr>
              </a:solidFill>
            </a:endParaRPr>
          </a:p>
        </p:txBody>
      </p:sp>
      <p:sp>
        <p:nvSpPr>
          <p:cNvPr id="221" name="Google Shape;221;p26"/>
          <p:cNvSpPr/>
          <p:nvPr/>
        </p:nvSpPr>
        <p:spPr>
          <a:xfrm>
            <a:off x="5091249" y="4282200"/>
            <a:ext cx="2111925" cy="822300"/>
          </a:xfrm>
          <a:prstGeom prst="cloudCallout">
            <a:avLst>
              <a:gd name="adj1" fmla="val 17966"/>
              <a:gd name="adj2" fmla="val -695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a:solidFill>
                  <a:schemeClr val="tx2">
                    <a:lumMod val="10000"/>
                  </a:schemeClr>
                </a:solidFill>
              </a:rPr>
              <a:t>より多くの人に図書館の活動が広がる</a:t>
            </a:r>
            <a:endParaRPr sz="900" b="1">
              <a:solidFill>
                <a:schemeClr val="tx2">
                  <a:lumMod val="10000"/>
                </a:schemeClr>
              </a:solidFill>
            </a:endParaRPr>
          </a:p>
        </p:txBody>
      </p:sp>
      <p:sp>
        <p:nvSpPr>
          <p:cNvPr id="222" name="Google Shape;222;p26"/>
          <p:cNvSpPr/>
          <p:nvPr/>
        </p:nvSpPr>
        <p:spPr>
          <a:xfrm>
            <a:off x="206724" y="4192775"/>
            <a:ext cx="2046625" cy="822300"/>
          </a:xfrm>
          <a:prstGeom prst="cloudCallout">
            <a:avLst>
              <a:gd name="adj1" fmla="val 43040"/>
              <a:gd name="adj2" fmla="val -578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a:solidFill>
                  <a:schemeClr val="tx2">
                    <a:lumMod val="10000"/>
                  </a:schemeClr>
                </a:solidFill>
              </a:rPr>
              <a:t>自動で書誌などのデータを補完してくれる！面倒な作業なし！</a:t>
            </a:r>
            <a:endParaRPr sz="900" b="1">
              <a:solidFill>
                <a:schemeClr val="tx2">
                  <a:lumMod val="10000"/>
                </a:schemeClr>
              </a:solidFill>
            </a:endParaRPr>
          </a:p>
        </p:txBody>
      </p:sp>
      <p:sp>
        <p:nvSpPr>
          <p:cNvPr id="223" name="Google Shape;223;p26"/>
          <p:cNvSpPr/>
          <p:nvPr/>
        </p:nvSpPr>
        <p:spPr>
          <a:xfrm>
            <a:off x="2730599" y="4233225"/>
            <a:ext cx="2055225" cy="822300"/>
          </a:xfrm>
          <a:prstGeom prst="cloudCallout">
            <a:avLst>
              <a:gd name="adj1" fmla="val 24610"/>
              <a:gd name="adj2" fmla="val -652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a:solidFill>
                  <a:schemeClr val="tx2">
                    <a:lumMod val="10000"/>
                  </a:schemeClr>
                </a:solidFill>
              </a:rPr>
              <a:t>CSV形式で本のデータがダウンロードできるので，リスト作成も楽々！</a:t>
            </a:r>
            <a:endParaRPr sz="900" b="1">
              <a:solidFill>
                <a:schemeClr val="tx2">
                  <a:lumMod val="10000"/>
                </a:schemeClr>
              </a:solidFill>
            </a:endParaRPr>
          </a:p>
        </p:txBody>
      </p:sp>
      <p:sp>
        <p:nvSpPr>
          <p:cNvPr id="224" name="Google Shape;224;p26"/>
          <p:cNvSpPr/>
          <p:nvPr/>
        </p:nvSpPr>
        <p:spPr>
          <a:xfrm>
            <a:off x="6675900" y="1104700"/>
            <a:ext cx="1883400" cy="822300"/>
          </a:xfrm>
          <a:prstGeom prst="cloudCallout">
            <a:avLst>
              <a:gd name="adj1" fmla="val -34758"/>
              <a:gd name="adj2" fmla="val 9309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a:solidFill>
                  <a:schemeClr val="tx2">
                    <a:lumMod val="10000"/>
                  </a:schemeClr>
                </a:solidFill>
              </a:rPr>
              <a:t>展示イメージは写真にとって，ナラベルのテーマに設定。</a:t>
            </a:r>
            <a:endParaRPr sz="900" b="1">
              <a:solidFill>
                <a:schemeClr val="tx2">
                  <a:lumMod val="10000"/>
                </a:schemeClr>
              </a:solidFill>
            </a:endParaRPr>
          </a:p>
        </p:txBody>
      </p:sp>
      <p:sp>
        <p:nvSpPr>
          <p:cNvPr id="225" name="Google Shape;225;p26"/>
          <p:cNvSpPr txBox="1"/>
          <p:nvPr/>
        </p:nvSpPr>
        <p:spPr>
          <a:xfrm>
            <a:off x="7514975" y="3689700"/>
            <a:ext cx="1319700" cy="36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1200" b="1">
                <a:solidFill>
                  <a:schemeClr val="tx2">
                    <a:lumMod val="10000"/>
                  </a:schemeClr>
                </a:solidFill>
                <a:latin typeface="Proxima Nova"/>
                <a:ea typeface="Proxima Nova"/>
                <a:cs typeface="Proxima Nova"/>
                <a:sym typeface="Proxima Nova"/>
              </a:rPr>
              <a:t>SNSで拡散</a:t>
            </a:r>
            <a:endParaRPr sz="1200" b="1">
              <a:solidFill>
                <a:schemeClr val="tx2">
                  <a:lumMod val="10000"/>
                </a:schemeClr>
              </a:solidFill>
              <a:latin typeface="Proxima Nova"/>
              <a:ea typeface="Proxima Nova"/>
              <a:cs typeface="Proxima Nova"/>
              <a:sym typeface="Proxima Nova"/>
            </a:endParaRPr>
          </a:p>
        </p:txBody>
      </p:sp>
      <p:cxnSp>
        <p:nvCxnSpPr>
          <p:cNvPr id="226" name="Google Shape;226;p26"/>
          <p:cNvCxnSpPr>
            <a:stCxn id="215" idx="3"/>
            <a:endCxn id="225" idx="1"/>
          </p:cNvCxnSpPr>
          <p:nvPr/>
        </p:nvCxnSpPr>
        <p:spPr>
          <a:xfrm>
            <a:off x="7002050" y="3869850"/>
            <a:ext cx="5130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ransition spd="med" advClick="0" advTm="1200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ナラ🔔ベルWebサービスと図書館</a:t>
            </a:r>
            <a:endParaRPr dirty="0">
              <a:latin typeface="HGｺﾞｼｯｸE" panose="020B0909000000000000" pitchFamily="49" charset="-128"/>
              <a:ea typeface="HGｺﾞｼｯｸE" panose="020B0909000000000000" pitchFamily="49" charset="-128"/>
            </a:endParaRPr>
          </a:p>
        </p:txBody>
      </p:sp>
      <p:sp>
        <p:nvSpPr>
          <p:cNvPr id="232" name="Google Shape;232;p27"/>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33" name="Google Shape;233;p27"/>
          <p:cNvSpPr txBox="1"/>
          <p:nvPr/>
        </p:nvSpPr>
        <p:spPr>
          <a:xfrm>
            <a:off x="367025" y="1120575"/>
            <a:ext cx="8145600" cy="35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rPr>
              <a:t>実際の展示棚との連携機能は，ナラ🔔ベルWeｂサービスの特徴の一つ</a:t>
            </a:r>
            <a:endParaRPr sz="1800"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endParaRPr>
          </a:p>
          <a:p>
            <a:pPr marL="0" lvl="0" indent="0" algn="l" rtl="0">
              <a:spcBef>
                <a:spcPts val="0"/>
              </a:spcBef>
              <a:spcAft>
                <a:spcPts val="0"/>
              </a:spcAft>
              <a:buNone/>
            </a:pPr>
            <a:endParaRPr sz="1800"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Char char="●"/>
            </a:pPr>
            <a:r>
              <a:rPr lang="ja"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rPr>
              <a:t>実際に展示した本棚の写真をテーマ画像として表示</a:t>
            </a:r>
            <a:endParaRPr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Char char="●"/>
            </a:pPr>
            <a:r>
              <a:rPr lang="ja"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rPr>
              <a:t>実際の展示の開始＆終了期間を表示可</a:t>
            </a:r>
            <a:endParaRPr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Char char="●"/>
            </a:pPr>
            <a:r>
              <a:rPr lang="ja"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rPr>
              <a:t>展示状態の表示（展示前・展示中・展示終了）</a:t>
            </a:r>
            <a:endParaRPr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Char char="●"/>
            </a:pPr>
            <a:r>
              <a:rPr lang="ja"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rPr>
              <a:t>開催日を公開日に設定可能</a:t>
            </a:r>
            <a:endParaRPr b="1" dirty="0">
              <a:solidFill>
                <a:schemeClr val="tx2">
                  <a:lumMod val="10000"/>
                </a:schemeClr>
              </a:solidFill>
              <a:latin typeface="HGｺﾞｼｯｸE" panose="020B0909000000000000" pitchFamily="49" charset="-128"/>
              <a:ea typeface="HGｺﾞｼｯｸE" panose="020B0909000000000000" pitchFamily="49" charset="-128"/>
              <a:cs typeface="Proxima Nova"/>
              <a:sym typeface="Proxima Nova"/>
            </a:endParaRPr>
          </a:p>
          <a:p>
            <a:pPr marL="0" lvl="0" indent="0" algn="l" rtl="0">
              <a:spcBef>
                <a:spcPts val="0"/>
              </a:spcBef>
              <a:spcAft>
                <a:spcPts val="0"/>
              </a:spcAft>
              <a:buNone/>
            </a:pPr>
            <a:endParaRPr dirty="0">
              <a:solidFill>
                <a:schemeClr val="dk2"/>
              </a:solidFill>
              <a:latin typeface="Proxima Nova"/>
              <a:ea typeface="Proxima Nova"/>
              <a:cs typeface="Proxima Nova"/>
              <a:sym typeface="Proxima Nova"/>
            </a:endParaRPr>
          </a:p>
          <a:p>
            <a:pPr marL="0" lvl="0" indent="0" algn="l" rtl="0">
              <a:spcBef>
                <a:spcPts val="0"/>
              </a:spcBef>
              <a:spcAft>
                <a:spcPts val="0"/>
              </a:spcAft>
              <a:buNone/>
            </a:pPr>
            <a:r>
              <a:rPr lang="ja" u="sng" dirty="0">
                <a:solidFill>
                  <a:srgbClr val="FF0000"/>
                </a:solidFill>
                <a:latin typeface="Proxima Nova"/>
                <a:ea typeface="Proxima Nova"/>
                <a:cs typeface="Proxima Nova"/>
                <a:sym typeface="Proxima Nova"/>
              </a:rPr>
              <a:t>展示した本が貸し出されてしまっても，どのような本が</a:t>
            </a: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r>
              <a:rPr lang="ja" u="sng" dirty="0">
                <a:solidFill>
                  <a:srgbClr val="FF0000"/>
                </a:solidFill>
                <a:latin typeface="Proxima Nova"/>
                <a:ea typeface="Proxima Nova"/>
                <a:cs typeface="Proxima Nova"/>
                <a:sym typeface="Proxima Nova"/>
              </a:rPr>
              <a:t>展示されていたか分かる！</a:t>
            </a: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r>
              <a:rPr lang="ja" u="sng" dirty="0">
                <a:solidFill>
                  <a:srgbClr val="FF0000"/>
                </a:solidFill>
                <a:latin typeface="Proxima Nova"/>
                <a:ea typeface="Proxima Nova"/>
                <a:cs typeface="Proxima Nova"/>
                <a:sym typeface="Proxima Nova"/>
              </a:rPr>
              <a:t>過去の展示まで，検索可能</a:t>
            </a: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p:txBody>
      </p:sp>
      <p:pic>
        <p:nvPicPr>
          <p:cNvPr id="234" name="Google Shape;234;p27"/>
          <p:cNvPicPr preferRelativeResize="0"/>
          <p:nvPr/>
        </p:nvPicPr>
        <p:blipFill>
          <a:blip r:embed="rId3">
            <a:alphaModFix/>
          </a:blip>
          <a:stretch>
            <a:fillRect/>
          </a:stretch>
        </p:blipFill>
        <p:spPr>
          <a:xfrm>
            <a:off x="6258813" y="1564550"/>
            <a:ext cx="2657475" cy="1809750"/>
          </a:xfrm>
          <a:prstGeom prst="rect">
            <a:avLst/>
          </a:prstGeom>
          <a:noFill/>
          <a:ln>
            <a:noFill/>
          </a:ln>
        </p:spPr>
      </p:pic>
      <p:pic>
        <p:nvPicPr>
          <p:cNvPr id="235" name="Google Shape;235;p27"/>
          <p:cNvPicPr preferRelativeResize="0"/>
          <p:nvPr/>
        </p:nvPicPr>
        <p:blipFill>
          <a:blip r:embed="rId4">
            <a:alphaModFix/>
          </a:blip>
          <a:stretch>
            <a:fillRect/>
          </a:stretch>
        </p:blipFill>
        <p:spPr>
          <a:xfrm>
            <a:off x="4684152" y="3082487"/>
            <a:ext cx="1955075" cy="1677275"/>
          </a:xfrm>
          <a:prstGeom prst="rect">
            <a:avLst/>
          </a:prstGeom>
          <a:noFill/>
          <a:ln>
            <a:noFill/>
          </a:ln>
        </p:spPr>
      </p:pic>
      <p:sp>
        <p:nvSpPr>
          <p:cNvPr id="236" name="Google Shape;236;p27"/>
          <p:cNvSpPr/>
          <p:nvPr/>
        </p:nvSpPr>
        <p:spPr>
          <a:xfrm>
            <a:off x="4572000" y="4006888"/>
            <a:ext cx="1462536" cy="677700"/>
          </a:xfrm>
          <a:prstGeom prst="clou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advTm="1200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ナラ🔔ベルWebサービスと図書館</a:t>
            </a:r>
            <a:endParaRPr dirty="0">
              <a:latin typeface="HGｺﾞｼｯｸE" panose="020B0909000000000000" pitchFamily="49" charset="-128"/>
              <a:ea typeface="HGｺﾞｼｯｸE" panose="020B0909000000000000" pitchFamily="49" charset="-128"/>
            </a:endParaRPr>
          </a:p>
        </p:txBody>
      </p:sp>
      <p:sp>
        <p:nvSpPr>
          <p:cNvPr id="242" name="Google Shape;242;p28"/>
          <p:cNvSpPr txBox="1"/>
          <p:nvPr/>
        </p:nvSpPr>
        <p:spPr>
          <a:xfrm>
            <a:off x="401475" y="1017725"/>
            <a:ext cx="8145600" cy="1868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b="1" dirty="0">
                <a:solidFill>
                  <a:schemeClr val="tx2">
                    <a:lumMod val="10000"/>
                  </a:schemeClr>
                </a:solidFill>
                <a:latin typeface="Proxima Nova"/>
                <a:ea typeface="Proxima Nova"/>
                <a:cs typeface="Proxima Nova"/>
                <a:sym typeface="Proxima Nova"/>
              </a:rPr>
              <a:t>図書にISBNがある場合には，自動的に所定の目録検索システムへのリンクが自動で設定されます。</a:t>
            </a:r>
            <a:endParaRPr sz="1800" b="1" dirty="0">
              <a:solidFill>
                <a:schemeClr val="tx2">
                  <a:lumMod val="10000"/>
                </a:schemeClr>
              </a:solidFill>
              <a:latin typeface="Proxima Nova"/>
              <a:ea typeface="Proxima Nova"/>
              <a:cs typeface="Proxima Nova"/>
              <a:sym typeface="Proxima Nova"/>
            </a:endParaRPr>
          </a:p>
          <a:p>
            <a:pPr marL="0" lvl="0" indent="0" algn="l" rtl="0">
              <a:spcBef>
                <a:spcPts val="0"/>
              </a:spcBef>
              <a:spcAft>
                <a:spcPts val="0"/>
              </a:spcAft>
              <a:buNone/>
            </a:pPr>
            <a:r>
              <a:rPr lang="ja" u="sng" dirty="0" smtClean="0">
                <a:solidFill>
                  <a:srgbClr val="FF0000"/>
                </a:solidFill>
                <a:latin typeface="Proxima Nova"/>
                <a:ea typeface="Proxima Nova"/>
                <a:cs typeface="Proxima Nova"/>
                <a:sym typeface="Proxima Nova"/>
              </a:rPr>
              <a:t>＊</a:t>
            </a:r>
            <a:r>
              <a:rPr lang="ja" u="sng" dirty="0">
                <a:solidFill>
                  <a:srgbClr val="FF0000"/>
                </a:solidFill>
                <a:latin typeface="Proxima Nova"/>
                <a:ea typeface="Proxima Nova"/>
                <a:cs typeface="Proxima Nova"/>
                <a:sym typeface="Proxima Nova"/>
              </a:rPr>
              <a:t>利用者登録時に設定したカーリル図書館IDが示す図書館の目録検索システムへのリンクが自動設定されます。</a:t>
            </a: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r>
              <a:rPr lang="ja" u="sng" dirty="0">
                <a:solidFill>
                  <a:srgbClr val="FF0000"/>
                </a:solidFill>
                <a:latin typeface="Proxima Nova"/>
                <a:ea typeface="Proxima Nova"/>
                <a:cs typeface="Proxima Nova"/>
                <a:sym typeface="Proxima Nova"/>
              </a:rPr>
              <a:t>＊ISBNがない書籍や個別に別のサイトにリンクしたい場合には，手動でリンクするURLを指定できます</a:t>
            </a:r>
            <a:r>
              <a:rPr lang="ja" u="sng" dirty="0" smtClean="0">
                <a:solidFill>
                  <a:srgbClr val="FF0000"/>
                </a:solidFill>
                <a:latin typeface="Proxima Nova"/>
                <a:ea typeface="Proxima Nova"/>
                <a:cs typeface="Proxima Nova"/>
                <a:sym typeface="Proxima Nova"/>
              </a:rPr>
              <a:t>。</a:t>
            </a:r>
            <a:endParaRPr lang="en-US" altLang="ja" u="sng" dirty="0" smtClean="0">
              <a:solidFill>
                <a:srgbClr val="FF0000"/>
              </a:solidFill>
              <a:latin typeface="Proxima Nova"/>
              <a:ea typeface="Proxima Nova"/>
              <a:cs typeface="Proxima Nova"/>
              <a:sym typeface="Proxima Nova"/>
            </a:endParaRPr>
          </a:p>
          <a:p>
            <a:pPr marL="0" lvl="0" indent="0" algn="l" rtl="0">
              <a:spcBef>
                <a:spcPts val="0"/>
              </a:spcBef>
              <a:spcAft>
                <a:spcPts val="0"/>
              </a:spcAft>
              <a:buNone/>
            </a:pPr>
            <a:r>
              <a:rPr lang="ja-JP" altLang="en-US" u="sng" dirty="0" smtClean="0">
                <a:solidFill>
                  <a:srgbClr val="FF0000"/>
                </a:solidFill>
                <a:latin typeface="Proxima Nova"/>
                <a:ea typeface="Proxima Nova"/>
                <a:cs typeface="Proxima Nova"/>
                <a:sym typeface="Proxima Nova"/>
              </a:rPr>
              <a:t>＊電子ブックの</a:t>
            </a:r>
            <a:r>
              <a:rPr lang="en-US" altLang="ja-JP" u="sng" dirty="0" smtClean="0">
                <a:solidFill>
                  <a:srgbClr val="FF0000"/>
                </a:solidFill>
                <a:latin typeface="Proxima Nova"/>
                <a:ea typeface="Proxima Nova"/>
                <a:cs typeface="Proxima Nova"/>
                <a:sym typeface="Proxima Nova"/>
              </a:rPr>
              <a:t>URL</a:t>
            </a:r>
            <a:r>
              <a:rPr lang="ja-JP" altLang="en-US" u="sng" dirty="0" smtClean="0">
                <a:solidFill>
                  <a:srgbClr val="FF0000"/>
                </a:solidFill>
                <a:latin typeface="Proxima Nova"/>
                <a:ea typeface="Proxima Nova"/>
                <a:cs typeface="Proxima Nova"/>
                <a:sym typeface="Proxima Nova"/>
              </a:rPr>
              <a:t>も設定できます（新機能）</a:t>
            </a:r>
            <a:endParaRPr u="sng" dirty="0">
              <a:solidFill>
                <a:srgbClr val="FF0000"/>
              </a:solidFill>
              <a:latin typeface="Proxima Nova"/>
              <a:ea typeface="Proxima Nova"/>
              <a:cs typeface="Proxima Nova"/>
              <a:sym typeface="Proxima Nova"/>
            </a:endParaRPr>
          </a:p>
        </p:txBody>
      </p:sp>
      <p:pic>
        <p:nvPicPr>
          <p:cNvPr id="243" name="Google Shape;243;p28"/>
          <p:cNvPicPr preferRelativeResize="0"/>
          <p:nvPr/>
        </p:nvPicPr>
        <p:blipFill>
          <a:blip r:embed="rId3">
            <a:alphaModFix/>
          </a:blip>
          <a:stretch>
            <a:fillRect/>
          </a:stretch>
        </p:blipFill>
        <p:spPr>
          <a:xfrm>
            <a:off x="419849" y="2885775"/>
            <a:ext cx="4410625" cy="1141275"/>
          </a:xfrm>
          <a:prstGeom prst="rect">
            <a:avLst/>
          </a:prstGeom>
          <a:noFill/>
          <a:ln w="9525" cap="flat" cmpd="sng">
            <a:solidFill>
              <a:schemeClr val="dk2"/>
            </a:solidFill>
            <a:prstDash val="solid"/>
            <a:round/>
            <a:headEnd type="none" w="sm" len="sm"/>
            <a:tailEnd type="none" w="sm" len="sm"/>
          </a:ln>
        </p:spPr>
      </p:pic>
      <p:pic>
        <p:nvPicPr>
          <p:cNvPr id="244" name="Google Shape;244;p28"/>
          <p:cNvPicPr preferRelativeResize="0"/>
          <p:nvPr/>
        </p:nvPicPr>
        <p:blipFill>
          <a:blip r:embed="rId4">
            <a:alphaModFix/>
          </a:blip>
          <a:stretch>
            <a:fillRect/>
          </a:stretch>
        </p:blipFill>
        <p:spPr>
          <a:xfrm>
            <a:off x="4984425" y="2967900"/>
            <a:ext cx="3562639" cy="2102625"/>
          </a:xfrm>
          <a:prstGeom prst="rect">
            <a:avLst/>
          </a:prstGeom>
          <a:noFill/>
          <a:ln w="9525" cap="flat" cmpd="sng">
            <a:solidFill>
              <a:schemeClr val="dk2"/>
            </a:solidFill>
            <a:prstDash val="solid"/>
            <a:round/>
            <a:headEnd type="none" w="sm" len="sm"/>
            <a:tailEnd type="none" w="sm" len="sm"/>
          </a:ln>
        </p:spPr>
      </p:pic>
      <p:sp>
        <p:nvSpPr>
          <p:cNvPr id="245" name="Google Shape;245;p28"/>
          <p:cNvSpPr/>
          <p:nvPr/>
        </p:nvSpPr>
        <p:spPr>
          <a:xfrm>
            <a:off x="118950" y="4261750"/>
            <a:ext cx="1789500" cy="755700"/>
          </a:xfrm>
          <a:prstGeom prst="cloudCallout">
            <a:avLst>
              <a:gd name="adj1" fmla="val 69665"/>
              <a:gd name="adj2" fmla="val -5370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900" b="1" dirty="0">
                <a:solidFill>
                  <a:schemeClr val="tx2">
                    <a:lumMod val="10000"/>
                  </a:schemeClr>
                </a:solidFill>
              </a:rPr>
              <a:t>図書館の目録検索へ誘導することで</a:t>
            </a:r>
            <a:endParaRPr sz="900" b="1" dirty="0">
              <a:solidFill>
                <a:schemeClr val="tx2">
                  <a:lumMod val="10000"/>
                </a:schemeClr>
              </a:solidFill>
            </a:endParaRPr>
          </a:p>
          <a:p>
            <a:pPr marL="0" lvl="0" indent="0" algn="l" rtl="0">
              <a:spcBef>
                <a:spcPts val="0"/>
              </a:spcBef>
              <a:spcAft>
                <a:spcPts val="0"/>
              </a:spcAft>
              <a:buNone/>
            </a:pPr>
            <a:r>
              <a:rPr lang="ja" sz="900" b="1" dirty="0">
                <a:solidFill>
                  <a:schemeClr val="tx2">
                    <a:lumMod val="10000"/>
                  </a:schemeClr>
                </a:solidFill>
              </a:rPr>
              <a:t>利用促へつながる！</a:t>
            </a:r>
            <a:endParaRPr sz="900" b="1" dirty="0">
              <a:solidFill>
                <a:schemeClr val="tx2">
                  <a:lumMod val="10000"/>
                </a:schemeClr>
              </a:solidFill>
            </a:endParaRPr>
          </a:p>
        </p:txBody>
      </p:sp>
      <p:sp>
        <p:nvSpPr>
          <p:cNvPr id="246" name="Google Shape;246;p28"/>
          <p:cNvSpPr/>
          <p:nvPr/>
        </p:nvSpPr>
        <p:spPr>
          <a:xfrm rot="5400000">
            <a:off x="2950750" y="2950750"/>
            <a:ext cx="1350600" cy="2363100"/>
          </a:xfrm>
          <a:prstGeom prst="bentUpArrow">
            <a:avLst>
              <a:gd name="adj1" fmla="val 15380"/>
              <a:gd name="adj2" fmla="val 26052"/>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1932225" y="2967900"/>
            <a:ext cx="1126656" cy="615816"/>
          </a:xfrm>
          <a:prstGeom prst="clou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txBox="1"/>
          <p:nvPr/>
        </p:nvSpPr>
        <p:spPr>
          <a:xfrm>
            <a:off x="2862188" y="4279600"/>
            <a:ext cx="16095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Proxima Nova"/>
                <a:ea typeface="Proxima Nova"/>
                <a:cs typeface="Proxima Nova"/>
                <a:sym typeface="Proxima Nova"/>
              </a:rPr>
              <a:t>OPACへジャンプ</a:t>
            </a:r>
            <a:endParaRPr>
              <a:latin typeface="Proxima Nova"/>
              <a:ea typeface="Proxima Nova"/>
              <a:cs typeface="Proxima Nova"/>
              <a:sym typeface="Proxima Nova"/>
            </a:endParaRPr>
          </a:p>
        </p:txBody>
      </p:sp>
    </p:spTree>
  </p:cSld>
  <p:clrMapOvr>
    <a:masterClrMapping/>
  </p:clrMapOvr>
  <p:transition spd="med" advClick="0" advTm="12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ナラ🔔ベルWebサービスと図書館</a:t>
            </a:r>
            <a:endParaRPr dirty="0">
              <a:latin typeface="HGｺﾞｼｯｸE" panose="020B0909000000000000" pitchFamily="49" charset="-128"/>
              <a:ea typeface="HGｺﾞｼｯｸE" panose="020B0909000000000000" pitchFamily="49" charset="-128"/>
            </a:endParaRPr>
          </a:p>
        </p:txBody>
      </p:sp>
      <p:sp>
        <p:nvSpPr>
          <p:cNvPr id="254" name="Google Shape;254;p29"/>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55" name="Google Shape;255;p29"/>
          <p:cNvSpPr txBox="1"/>
          <p:nvPr/>
        </p:nvSpPr>
        <p:spPr>
          <a:xfrm>
            <a:off x="885524" y="1051175"/>
            <a:ext cx="6996745" cy="53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1800" b="1" dirty="0">
                <a:solidFill>
                  <a:schemeClr val="tx2">
                    <a:lumMod val="10000"/>
                  </a:schemeClr>
                </a:solidFill>
                <a:latin typeface="Proxima Nova"/>
                <a:ea typeface="Proxima Nova"/>
                <a:cs typeface="Proxima Nova"/>
                <a:sym typeface="Proxima Nova"/>
              </a:rPr>
              <a:t>図書館がナラ🔔ベルWeｂサービスを使うメリット，デメッリット</a:t>
            </a:r>
            <a:endParaRPr sz="1800" b="1" dirty="0">
              <a:solidFill>
                <a:schemeClr val="tx2">
                  <a:lumMod val="10000"/>
                </a:schemeClr>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p:txBody>
      </p:sp>
      <p:sp>
        <p:nvSpPr>
          <p:cNvPr id="256" name="Google Shape;256;p29"/>
          <p:cNvSpPr txBox="1"/>
          <p:nvPr/>
        </p:nvSpPr>
        <p:spPr>
          <a:xfrm>
            <a:off x="4518300" y="1635575"/>
            <a:ext cx="4151400" cy="306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ja" sz="1800" b="1" dirty="0"/>
              <a:t>【困ること】</a:t>
            </a:r>
            <a:endParaRPr sz="1100" dirty="0"/>
          </a:p>
          <a:p>
            <a:pPr marL="457200" lvl="0" indent="-298450" algn="l" rtl="0">
              <a:spcBef>
                <a:spcPts val="1800"/>
              </a:spcBef>
              <a:spcAft>
                <a:spcPts val="0"/>
              </a:spcAft>
              <a:buSzPts val="1100"/>
              <a:buFont typeface="Proxima Nova"/>
              <a:buChar char="●"/>
            </a:pPr>
            <a:r>
              <a:rPr lang="ja" sz="1100" dirty="0">
                <a:latin typeface="HGｺﾞｼｯｸE" panose="020B0909000000000000" pitchFamily="49" charset="-128"/>
                <a:ea typeface="HGｺﾞｼｯｸE" panose="020B0909000000000000" pitchFamily="49" charset="-128"/>
                <a:cs typeface="Proxima Nova"/>
                <a:sym typeface="Proxima Nova"/>
              </a:rPr>
              <a:t>ナラ🔔ベルWebサービスに広告表示がある</a:t>
            </a:r>
            <a:endParaRPr sz="1100" dirty="0">
              <a:latin typeface="HGｺﾞｼｯｸE" panose="020B0909000000000000" pitchFamily="49" charset="-128"/>
              <a:ea typeface="HGｺﾞｼｯｸE" panose="020B0909000000000000" pitchFamily="49" charset="-128"/>
              <a:cs typeface="Proxima Nova"/>
              <a:sym typeface="Proxima Nova"/>
            </a:endParaRPr>
          </a:p>
          <a:p>
            <a:pPr marL="457200" lvl="0" indent="0" algn="l" rtl="0">
              <a:spcBef>
                <a:spcPts val="0"/>
              </a:spcBef>
              <a:spcAft>
                <a:spcPts val="0"/>
              </a:spcAft>
              <a:buNone/>
            </a:pPr>
            <a:r>
              <a:rPr lang="ja" sz="1100" dirty="0">
                <a:latin typeface="HGｺﾞｼｯｸE" panose="020B0909000000000000" pitchFamily="49" charset="-128"/>
                <a:ea typeface="HGｺﾞｼｯｸE" panose="020B0909000000000000" pitchFamily="49" charset="-128"/>
                <a:cs typeface="Proxima Nova"/>
                <a:sym typeface="Proxima Nova"/>
              </a:rPr>
              <a:t>　→　</a:t>
            </a:r>
            <a:r>
              <a:rPr lang="ja" u="sng" dirty="0">
                <a:solidFill>
                  <a:srgbClr val="FF0000"/>
                </a:solidFill>
                <a:latin typeface="HGｺﾞｼｯｸE" panose="020B0909000000000000" pitchFamily="49" charset="-128"/>
                <a:ea typeface="HGｺﾞｼｯｸE" panose="020B0909000000000000" pitchFamily="49" charset="-128"/>
                <a:cs typeface="Proxima Nova"/>
                <a:sym typeface="Proxima Nova"/>
              </a:rPr>
              <a:t>広告非表示サービスあります！</a:t>
            </a:r>
            <a:endParaRPr sz="1100" dirty="0">
              <a:latin typeface="HGｺﾞｼｯｸE" panose="020B0909000000000000" pitchFamily="49" charset="-128"/>
              <a:ea typeface="HGｺﾞｼｯｸE" panose="020B0909000000000000" pitchFamily="49" charset="-128"/>
              <a:cs typeface="Proxima Nova"/>
              <a:sym typeface="Proxima Nova"/>
            </a:endParaRPr>
          </a:p>
          <a:p>
            <a:pPr marL="457200" lvl="0" indent="-298450" algn="l" rtl="0">
              <a:spcBef>
                <a:spcPts val="0"/>
              </a:spcBef>
              <a:spcAft>
                <a:spcPts val="0"/>
              </a:spcAft>
              <a:buSzPts val="1100"/>
              <a:buFont typeface="Proxima Nova"/>
              <a:buChar char="●"/>
            </a:pPr>
            <a:r>
              <a:rPr lang="ja" sz="1100" dirty="0">
                <a:latin typeface="HGｺﾞｼｯｸE" panose="020B0909000000000000" pitchFamily="49" charset="-128"/>
                <a:ea typeface="HGｺﾞｼｯｸE" panose="020B0909000000000000" pitchFamily="49" charset="-128"/>
                <a:cs typeface="Proxima Nova"/>
                <a:sym typeface="Proxima Nova"/>
              </a:rPr>
              <a:t>特別展示などでリストを作っていなかったので，手間が増える</a:t>
            </a:r>
            <a:r>
              <a:rPr lang="ja" sz="1100" dirty="0" smtClean="0">
                <a:latin typeface="HGｺﾞｼｯｸE" panose="020B0909000000000000" pitchFamily="49" charset="-128"/>
                <a:ea typeface="HGｺﾞｼｯｸE" panose="020B0909000000000000" pitchFamily="49" charset="-128"/>
                <a:cs typeface="Proxima Nova"/>
                <a:sym typeface="Proxima Nova"/>
              </a:rPr>
              <a:t>。</a:t>
            </a:r>
            <a:r>
              <a:rPr lang="ja-JP" altLang="en-US" sz="1100" b="1" u="sng" dirty="0" smtClean="0">
                <a:solidFill>
                  <a:schemeClr val="accent3"/>
                </a:solidFill>
                <a:latin typeface="HGｺﾞｼｯｸE" panose="020B0909000000000000" pitchFamily="49" charset="-128"/>
                <a:ea typeface="HGｺﾞｼｯｸE" panose="020B0909000000000000" pitchFamily="49" charset="-128"/>
                <a:cs typeface="Proxima Nova"/>
                <a:sym typeface="Proxima Nova"/>
              </a:rPr>
              <a:t>→利用者へのサービスも拡大します！</a:t>
            </a:r>
            <a:endParaRPr sz="1100" b="1" u="sng" dirty="0">
              <a:solidFill>
                <a:schemeClr val="accent3"/>
              </a:solidFill>
              <a:latin typeface="HGｺﾞｼｯｸE" panose="020B0909000000000000" pitchFamily="49" charset="-128"/>
              <a:ea typeface="HGｺﾞｼｯｸE" panose="020B0909000000000000" pitchFamily="49" charset="-128"/>
              <a:cs typeface="Proxima Nova"/>
              <a:sym typeface="Proxima Nova"/>
            </a:endParaRPr>
          </a:p>
          <a:p>
            <a:pPr marL="457200" lvl="0" indent="-298450" algn="l" rtl="0">
              <a:spcBef>
                <a:spcPts val="0"/>
              </a:spcBef>
              <a:spcAft>
                <a:spcPts val="0"/>
              </a:spcAft>
              <a:buSzPts val="1100"/>
              <a:buFont typeface="Proxima Nova"/>
              <a:buChar char="●"/>
            </a:pPr>
            <a:r>
              <a:rPr lang="ja" sz="1100" dirty="0">
                <a:latin typeface="HGｺﾞｼｯｸE" panose="020B0909000000000000" pitchFamily="49" charset="-128"/>
                <a:ea typeface="HGｺﾞｼｯｸE" panose="020B0909000000000000" pitchFamily="49" charset="-128"/>
                <a:cs typeface="Proxima Nova"/>
                <a:sym typeface="Proxima Nova"/>
              </a:rPr>
              <a:t>ナラ🔔ベルWebサービスを</a:t>
            </a:r>
            <a:r>
              <a:rPr lang="ja" sz="1100" dirty="0" smtClean="0">
                <a:latin typeface="HGｺﾞｼｯｸE" panose="020B0909000000000000" pitchFamily="49" charset="-128"/>
                <a:ea typeface="HGｺﾞｼｯｸE" panose="020B0909000000000000" pitchFamily="49" charset="-128"/>
                <a:cs typeface="Proxima Nova"/>
                <a:sym typeface="Proxima Nova"/>
              </a:rPr>
              <a:t>利用</a:t>
            </a:r>
            <a:r>
              <a:rPr lang="ja-JP" altLang="en-US" sz="1100" dirty="0" smtClean="0">
                <a:latin typeface="HGｺﾞｼｯｸE" panose="020B0909000000000000" pitchFamily="49" charset="-128"/>
                <a:ea typeface="HGｺﾞｼｯｸE" panose="020B0909000000000000" pitchFamily="49" charset="-128"/>
                <a:cs typeface="Proxima Nova"/>
                <a:sym typeface="Proxima Nova"/>
              </a:rPr>
              <a:t>しても安心かどうか，不安　→　</a:t>
            </a:r>
            <a:r>
              <a:rPr lang="ja-JP" altLang="en-US" sz="1100" b="1" u="sng" dirty="0" smtClean="0">
                <a:solidFill>
                  <a:schemeClr val="accent3"/>
                </a:solidFill>
                <a:latin typeface="HGｺﾞｼｯｸE" panose="020B0909000000000000" pitchFamily="49" charset="-128"/>
                <a:ea typeface="HGｺﾞｼｯｸE" panose="020B0909000000000000" pitchFamily="49" charset="-128"/>
                <a:cs typeface="Proxima Nova"/>
                <a:sym typeface="Proxima Nova"/>
              </a:rPr>
              <a:t>ナラ🔔ベル</a:t>
            </a:r>
            <a:r>
              <a:rPr lang="en-US" altLang="ja-JP" sz="1100" b="1" u="sng" dirty="0" smtClean="0">
                <a:solidFill>
                  <a:schemeClr val="accent3"/>
                </a:solidFill>
                <a:latin typeface="HGｺﾞｼｯｸE" panose="020B0909000000000000" pitchFamily="49" charset="-128"/>
                <a:ea typeface="HGｺﾞｼｯｸE" panose="020B0909000000000000" pitchFamily="49" charset="-128"/>
                <a:cs typeface="Proxima Nova"/>
                <a:sym typeface="Proxima Nova"/>
              </a:rPr>
              <a:t>Web</a:t>
            </a:r>
            <a:r>
              <a:rPr lang="ja-JP" altLang="en-US" sz="1100" b="1" u="sng" dirty="0" smtClean="0">
                <a:solidFill>
                  <a:schemeClr val="accent3"/>
                </a:solidFill>
                <a:latin typeface="HGｺﾞｼｯｸE" panose="020B0909000000000000" pitchFamily="49" charset="-128"/>
                <a:ea typeface="HGｺﾞｼｯｸE" panose="020B0909000000000000" pitchFamily="49" charset="-128"/>
                <a:cs typeface="Proxima Nova"/>
                <a:sym typeface="Proxima Nova"/>
              </a:rPr>
              <a:t>サービスは，個人情報を一切保持していません。セキュリティリスクは非常に低いです。</a:t>
            </a:r>
            <a:endParaRPr b="1" u="sng" dirty="0">
              <a:solidFill>
                <a:schemeClr val="accent3"/>
              </a:solidFill>
              <a:latin typeface="HGｺﾞｼｯｸE" panose="020B0909000000000000" pitchFamily="49" charset="-128"/>
              <a:ea typeface="HGｺﾞｼｯｸE" panose="020B0909000000000000" pitchFamily="49" charset="-128"/>
              <a:cs typeface="Proxima Nova"/>
              <a:sym typeface="Proxima Nova"/>
            </a:endParaRPr>
          </a:p>
          <a:p>
            <a:pPr marL="0" lvl="0" indent="0" algn="l" rtl="0">
              <a:spcBef>
                <a:spcPts val="0"/>
              </a:spcBef>
              <a:spcAft>
                <a:spcPts val="0"/>
              </a:spcAft>
              <a:buNone/>
            </a:pPr>
            <a:endParaRPr sz="1100" dirty="0">
              <a:latin typeface="Proxima Nova"/>
              <a:ea typeface="Proxima Nova"/>
              <a:cs typeface="Proxima Nova"/>
              <a:sym typeface="Proxima Nova"/>
            </a:endParaRPr>
          </a:p>
          <a:p>
            <a:pPr marL="0" lvl="0" indent="0" algn="l" rtl="0">
              <a:spcBef>
                <a:spcPts val="0"/>
              </a:spcBef>
              <a:spcAft>
                <a:spcPts val="0"/>
              </a:spcAft>
              <a:buNone/>
            </a:pPr>
            <a:endParaRPr sz="1100" dirty="0">
              <a:latin typeface="Proxima Nova"/>
              <a:ea typeface="Proxima Nova"/>
              <a:cs typeface="Proxima Nova"/>
              <a:sym typeface="Proxima Nova"/>
            </a:endParaRPr>
          </a:p>
          <a:p>
            <a:pPr marL="0" lvl="0" indent="0" algn="ctr" rtl="0">
              <a:spcBef>
                <a:spcPts val="0"/>
              </a:spcBef>
              <a:spcAft>
                <a:spcPts val="0"/>
              </a:spcAft>
              <a:buNone/>
            </a:pPr>
            <a:r>
              <a:rPr lang="ja" sz="1800" b="1" u="sng" dirty="0"/>
              <a:t>仕事が増えるのかも</a:t>
            </a:r>
            <a:r>
              <a:rPr lang="ja" sz="1800" b="1" u="sng" dirty="0" smtClean="0"/>
              <a:t>？</a:t>
            </a:r>
            <a:endParaRPr sz="1800" b="1" u="sng" dirty="0"/>
          </a:p>
        </p:txBody>
      </p:sp>
      <p:sp>
        <p:nvSpPr>
          <p:cNvPr id="257" name="Google Shape;257;p29"/>
          <p:cNvSpPr txBox="1"/>
          <p:nvPr/>
        </p:nvSpPr>
        <p:spPr>
          <a:xfrm>
            <a:off x="387900" y="1635575"/>
            <a:ext cx="3978000" cy="306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ja" sz="1800" b="1" dirty="0"/>
              <a:t>【いいこと】</a:t>
            </a:r>
            <a:endParaRPr sz="1800" b="1" dirty="0"/>
          </a:p>
          <a:p>
            <a:pPr marL="457200" lvl="0" indent="-298450" algn="l" rtl="0">
              <a:lnSpc>
                <a:spcPct val="115000"/>
              </a:lnSpc>
              <a:spcBef>
                <a:spcPts val="1800"/>
              </a:spcBef>
              <a:spcAft>
                <a:spcPts val="0"/>
              </a:spcAft>
              <a:buSzPts val="1100"/>
              <a:buChar char="●"/>
            </a:pPr>
            <a:r>
              <a:rPr lang="ja" sz="1100" dirty="0">
                <a:latin typeface="HGｺﾞｼｯｸE" panose="020B0909000000000000" pitchFamily="49" charset="-128"/>
                <a:ea typeface="HGｺﾞｼｯｸE" panose="020B0909000000000000" pitchFamily="49" charset="-128"/>
              </a:rPr>
              <a:t>簡単にWebに書籍リストを公開できる！</a:t>
            </a:r>
            <a:endParaRPr sz="1100" dirty="0">
              <a:latin typeface="HGｺﾞｼｯｸE" panose="020B0909000000000000" pitchFamily="49" charset="-128"/>
              <a:ea typeface="HGｺﾞｼｯｸE" panose="020B0909000000000000" pitchFamily="49" charset="-128"/>
            </a:endParaRPr>
          </a:p>
          <a:p>
            <a:pPr marL="457200" lvl="0" indent="-298450" algn="l" rtl="0">
              <a:lnSpc>
                <a:spcPct val="115000"/>
              </a:lnSpc>
              <a:spcBef>
                <a:spcPts val="0"/>
              </a:spcBef>
              <a:spcAft>
                <a:spcPts val="0"/>
              </a:spcAft>
              <a:buSzPts val="1100"/>
              <a:buChar char="●"/>
            </a:pPr>
            <a:r>
              <a:rPr lang="ja" sz="1100" dirty="0">
                <a:latin typeface="HGｺﾞｼｯｸE" panose="020B0909000000000000" pitchFamily="49" charset="-128"/>
                <a:ea typeface="HGｺﾞｼｯｸE" panose="020B0909000000000000" pitchFamily="49" charset="-128"/>
              </a:rPr>
              <a:t>過去の書籍リストのアーカイブも簡単かつ検索可能</a:t>
            </a:r>
            <a:endParaRPr sz="1100" dirty="0">
              <a:latin typeface="HGｺﾞｼｯｸE" panose="020B0909000000000000" pitchFamily="49" charset="-128"/>
              <a:ea typeface="HGｺﾞｼｯｸE" panose="020B0909000000000000" pitchFamily="49" charset="-128"/>
            </a:endParaRPr>
          </a:p>
          <a:p>
            <a:pPr marL="457200" lvl="0" indent="-298450" algn="l" rtl="0">
              <a:lnSpc>
                <a:spcPct val="115000"/>
              </a:lnSpc>
              <a:spcBef>
                <a:spcPts val="0"/>
              </a:spcBef>
              <a:spcAft>
                <a:spcPts val="0"/>
              </a:spcAft>
              <a:buSzPts val="1100"/>
              <a:buChar char="●"/>
            </a:pPr>
            <a:r>
              <a:rPr lang="ja" sz="1100" dirty="0">
                <a:latin typeface="HGｺﾞｼｯｸE" panose="020B0909000000000000" pitchFamily="49" charset="-128"/>
                <a:ea typeface="HGｺﾞｼｯｸE" panose="020B0909000000000000" pitchFamily="49" charset="-128"/>
              </a:rPr>
              <a:t>来館しない利用者への情報発信強化</a:t>
            </a:r>
            <a:endParaRPr sz="1100" dirty="0">
              <a:latin typeface="HGｺﾞｼｯｸE" panose="020B0909000000000000" pitchFamily="49" charset="-128"/>
              <a:ea typeface="HGｺﾞｼｯｸE" panose="020B0909000000000000" pitchFamily="49" charset="-128"/>
            </a:endParaRPr>
          </a:p>
          <a:p>
            <a:pPr marL="457200" lvl="0" indent="-298450" algn="l" rtl="0">
              <a:lnSpc>
                <a:spcPct val="115000"/>
              </a:lnSpc>
              <a:spcBef>
                <a:spcPts val="0"/>
              </a:spcBef>
              <a:spcAft>
                <a:spcPts val="0"/>
              </a:spcAft>
              <a:buSzPts val="1100"/>
              <a:buChar char="●"/>
            </a:pPr>
            <a:r>
              <a:rPr lang="ja" sz="1100" dirty="0">
                <a:latin typeface="HGｺﾞｼｯｸE" panose="020B0909000000000000" pitchFamily="49" charset="-128"/>
                <a:ea typeface="HGｺﾞｼｯｸE" panose="020B0909000000000000" pitchFamily="49" charset="-128"/>
              </a:rPr>
              <a:t>閲覧状況の把握が可能</a:t>
            </a:r>
            <a:endParaRPr sz="1100" dirty="0">
              <a:latin typeface="HGｺﾞｼｯｸE" panose="020B0909000000000000" pitchFamily="49" charset="-128"/>
              <a:ea typeface="HGｺﾞｼｯｸE" panose="020B0909000000000000" pitchFamily="49" charset="-128"/>
            </a:endParaRPr>
          </a:p>
          <a:p>
            <a:pPr marL="457200" lvl="0" indent="-298450" algn="l" rtl="0">
              <a:lnSpc>
                <a:spcPct val="115000"/>
              </a:lnSpc>
              <a:spcBef>
                <a:spcPts val="0"/>
              </a:spcBef>
              <a:spcAft>
                <a:spcPts val="0"/>
              </a:spcAft>
              <a:buSzPts val="1100"/>
              <a:buChar char="●"/>
            </a:pPr>
            <a:r>
              <a:rPr lang="ja" sz="1100" dirty="0">
                <a:latin typeface="HGｺﾞｼｯｸE" panose="020B0909000000000000" pitchFamily="49" charset="-128"/>
                <a:ea typeface="HGｺﾞｼｯｸE" panose="020B0909000000000000" pitchFamily="49" charset="-128"/>
              </a:rPr>
              <a:t>付加情報の追加（書影，もくじ，あらすじなど）</a:t>
            </a:r>
            <a:endParaRPr sz="1100" dirty="0">
              <a:latin typeface="HGｺﾞｼｯｸE" panose="020B0909000000000000" pitchFamily="49" charset="-128"/>
              <a:ea typeface="HGｺﾞｼｯｸE" panose="020B0909000000000000" pitchFamily="49" charset="-128"/>
            </a:endParaRPr>
          </a:p>
          <a:p>
            <a:pPr marL="457200" lvl="0" indent="-298450" algn="l" rtl="0">
              <a:lnSpc>
                <a:spcPct val="115000"/>
              </a:lnSpc>
              <a:spcBef>
                <a:spcPts val="0"/>
              </a:spcBef>
              <a:spcAft>
                <a:spcPts val="0"/>
              </a:spcAft>
              <a:buSzPts val="1100"/>
              <a:buChar char="●"/>
            </a:pPr>
            <a:r>
              <a:rPr lang="ja" sz="1100" dirty="0">
                <a:latin typeface="HGｺﾞｼｯｸE" panose="020B0909000000000000" pitchFamily="49" charset="-128"/>
                <a:ea typeface="HGｺﾞｼｯｸE" panose="020B0909000000000000" pitchFamily="49" charset="-128"/>
              </a:rPr>
              <a:t>書籍リストの作成が簡単になる（書誌ダウンロード機能）</a:t>
            </a:r>
            <a:endParaRPr sz="1100" dirty="0">
              <a:latin typeface="HGｺﾞｼｯｸE" panose="020B0909000000000000" pitchFamily="49" charset="-128"/>
              <a:ea typeface="HGｺﾞｼｯｸE" panose="020B0909000000000000" pitchFamily="49" charset="-128"/>
            </a:endParaRPr>
          </a:p>
          <a:p>
            <a:pPr marL="0" lvl="0" indent="0" algn="l" rtl="0">
              <a:spcBef>
                <a:spcPts val="1800"/>
              </a:spcBef>
              <a:spcAft>
                <a:spcPts val="0"/>
              </a:spcAft>
              <a:buNone/>
            </a:pPr>
            <a:endParaRPr sz="1100" dirty="0"/>
          </a:p>
          <a:p>
            <a:pPr marL="0" lvl="0" indent="0" algn="ctr" rtl="0">
              <a:spcBef>
                <a:spcPts val="0"/>
              </a:spcBef>
              <a:spcAft>
                <a:spcPts val="0"/>
              </a:spcAft>
              <a:buNone/>
            </a:pPr>
            <a:r>
              <a:rPr lang="ja" sz="1800" b="1" u="sng" dirty="0"/>
              <a:t>図書館利用の活性化に繋がる！</a:t>
            </a:r>
            <a:endParaRPr sz="1800" b="1" u="sng" dirty="0"/>
          </a:p>
        </p:txBody>
      </p:sp>
      <p:pic>
        <p:nvPicPr>
          <p:cNvPr id="258" name="Google Shape;258;p29"/>
          <p:cNvPicPr preferRelativeResize="0"/>
          <p:nvPr/>
        </p:nvPicPr>
        <p:blipFill>
          <a:blip r:embed="rId3">
            <a:alphaModFix/>
          </a:blip>
          <a:stretch>
            <a:fillRect/>
          </a:stretch>
        </p:blipFill>
        <p:spPr>
          <a:xfrm>
            <a:off x="3484978" y="1687400"/>
            <a:ext cx="732750" cy="956276"/>
          </a:xfrm>
          <a:prstGeom prst="rect">
            <a:avLst/>
          </a:prstGeom>
          <a:noFill/>
          <a:ln>
            <a:noFill/>
          </a:ln>
        </p:spPr>
      </p:pic>
      <p:pic>
        <p:nvPicPr>
          <p:cNvPr id="259" name="Google Shape;259;p29"/>
          <p:cNvPicPr preferRelativeResize="0"/>
          <p:nvPr/>
        </p:nvPicPr>
        <p:blipFill>
          <a:blip r:embed="rId4">
            <a:alphaModFix/>
          </a:blip>
          <a:stretch>
            <a:fillRect/>
          </a:stretch>
        </p:blipFill>
        <p:spPr>
          <a:xfrm>
            <a:off x="7800325" y="1690487"/>
            <a:ext cx="732751" cy="950100"/>
          </a:xfrm>
          <a:prstGeom prst="rect">
            <a:avLst/>
          </a:prstGeom>
          <a:noFill/>
          <a:ln>
            <a:noFill/>
          </a:ln>
        </p:spPr>
      </p:pic>
    </p:spTree>
  </p:cSld>
  <p:clrMapOvr>
    <a:masterClrMapping/>
  </p:clrMapOvr>
  <p:transition spd="med" advClick="0" advTm="1200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ナラ🔔ベルWebサービスのシステムのこと</a:t>
            </a:r>
            <a:endParaRPr dirty="0">
              <a:latin typeface="HGｺﾞｼｯｸE" panose="020B0909000000000000" pitchFamily="49" charset="-128"/>
              <a:ea typeface="HGｺﾞｼｯｸE" panose="020B0909000000000000" pitchFamily="49" charset="-128"/>
            </a:endParaRPr>
          </a:p>
        </p:txBody>
      </p:sp>
      <p:sp>
        <p:nvSpPr>
          <p:cNvPr id="265" name="Google Shape;265;p30"/>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66" name="Google Shape;266;p30"/>
          <p:cNvSpPr txBox="1"/>
          <p:nvPr/>
        </p:nvSpPr>
        <p:spPr>
          <a:xfrm>
            <a:off x="655025" y="1017725"/>
            <a:ext cx="8006966" cy="53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1800" b="1" dirty="0">
                <a:solidFill>
                  <a:schemeClr val="tx2">
                    <a:lumMod val="10000"/>
                  </a:schemeClr>
                </a:solidFill>
                <a:latin typeface="Proxima Nova"/>
                <a:ea typeface="Proxima Nova"/>
                <a:cs typeface="Proxima Nova"/>
                <a:sym typeface="Proxima Nova"/>
              </a:rPr>
              <a:t>ナラ🔔ベルWeｂサービスは，オープンソースベースのオリジナルシステム</a:t>
            </a:r>
            <a:endParaRPr sz="1800" b="1" dirty="0">
              <a:solidFill>
                <a:schemeClr val="tx2">
                  <a:lumMod val="10000"/>
                </a:schemeClr>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p:txBody>
      </p:sp>
      <p:pic>
        <p:nvPicPr>
          <p:cNvPr id="267" name="Google Shape;267;p30"/>
          <p:cNvPicPr preferRelativeResize="0"/>
          <p:nvPr/>
        </p:nvPicPr>
        <p:blipFill>
          <a:blip r:embed="rId3">
            <a:alphaModFix/>
          </a:blip>
          <a:stretch>
            <a:fillRect/>
          </a:stretch>
        </p:blipFill>
        <p:spPr>
          <a:xfrm>
            <a:off x="714475" y="1680025"/>
            <a:ext cx="2331729" cy="3283075"/>
          </a:xfrm>
          <a:prstGeom prst="rect">
            <a:avLst/>
          </a:prstGeom>
          <a:noFill/>
          <a:ln>
            <a:noFill/>
          </a:ln>
        </p:spPr>
      </p:pic>
      <p:sp>
        <p:nvSpPr>
          <p:cNvPr id="268" name="Google Shape;268;p30"/>
          <p:cNvSpPr txBox="1"/>
          <p:nvPr/>
        </p:nvSpPr>
        <p:spPr>
          <a:xfrm>
            <a:off x="3722925" y="1798475"/>
            <a:ext cx="42477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Proxima Nova"/>
                <a:ea typeface="Proxima Nova"/>
                <a:cs typeface="Proxima Nova"/>
                <a:sym typeface="Proxima Nova"/>
              </a:rPr>
              <a:t>詳しくは，こちらを参照</a:t>
            </a:r>
            <a:endParaRPr>
              <a:latin typeface="Proxima Nova"/>
              <a:ea typeface="Proxima Nova"/>
              <a:cs typeface="Proxima Nova"/>
              <a:sym typeface="Proxima Nova"/>
            </a:endParaRPr>
          </a:p>
          <a:p>
            <a:pPr marL="0" lvl="0" indent="0" algn="l" rtl="0">
              <a:spcBef>
                <a:spcPts val="0"/>
              </a:spcBef>
              <a:spcAft>
                <a:spcPts val="0"/>
              </a:spcAft>
              <a:buNone/>
            </a:pPr>
            <a:r>
              <a:rPr lang="ja" u="sng">
                <a:solidFill>
                  <a:schemeClr val="hlink"/>
                </a:solidFill>
                <a:latin typeface="Proxima Nova"/>
                <a:ea typeface="Proxima Nova"/>
                <a:cs typeface="Proxima Nova"/>
                <a:sym typeface="Proxima Nova"/>
                <a:hlinkClick r:id="rId4"/>
              </a:rPr>
              <a:t>https://naraberu.info/view/viewSer/SE00000002</a:t>
            </a:r>
            <a:endParaRPr>
              <a:latin typeface="Proxima Nova"/>
              <a:ea typeface="Proxima Nova"/>
              <a:cs typeface="Proxima Nova"/>
              <a:sym typeface="Proxima Nova"/>
            </a:endParaRPr>
          </a:p>
        </p:txBody>
      </p:sp>
      <p:sp>
        <p:nvSpPr>
          <p:cNvPr id="269" name="Google Shape;269;p30"/>
          <p:cNvSpPr txBox="1"/>
          <p:nvPr/>
        </p:nvSpPr>
        <p:spPr>
          <a:xfrm>
            <a:off x="3817425" y="2617250"/>
            <a:ext cx="4844566" cy="9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dirty="0">
                <a:latin typeface="Proxima Nova"/>
                <a:ea typeface="Proxima Nova"/>
                <a:cs typeface="Proxima Nova"/>
                <a:sym typeface="Proxima Nova"/>
              </a:rPr>
              <a:t>内部開発のため，要望へ</a:t>
            </a:r>
            <a:r>
              <a:rPr lang="ja" b="1" dirty="0" smtClean="0">
                <a:latin typeface="Proxima Nova"/>
                <a:ea typeface="Proxima Nova"/>
                <a:cs typeface="Proxima Nova"/>
                <a:sym typeface="Proxima Nova"/>
              </a:rPr>
              <a:t>の</a:t>
            </a:r>
            <a:r>
              <a:rPr lang="ja-JP" altLang="en-US" b="1" dirty="0" smtClean="0">
                <a:latin typeface="Proxima Nova"/>
                <a:ea typeface="Proxima Nova"/>
                <a:cs typeface="Proxima Nova"/>
                <a:sym typeface="Proxima Nova"/>
              </a:rPr>
              <a:t>対応は</a:t>
            </a:r>
            <a:r>
              <a:rPr lang="ja" b="1" dirty="0" smtClean="0">
                <a:latin typeface="Proxima Nova"/>
                <a:ea typeface="Proxima Nova"/>
                <a:cs typeface="Proxima Nova"/>
                <a:sym typeface="Proxima Nova"/>
              </a:rPr>
              <a:t>比較的</a:t>
            </a:r>
            <a:r>
              <a:rPr lang="ja" b="1" dirty="0">
                <a:latin typeface="Proxima Nova"/>
                <a:ea typeface="Proxima Nova"/>
                <a:cs typeface="Proxima Nova"/>
                <a:sym typeface="Proxima Nova"/>
              </a:rPr>
              <a:t>早いです。</a:t>
            </a:r>
            <a:endParaRPr b="1" dirty="0">
              <a:latin typeface="Proxima Nova"/>
              <a:ea typeface="Proxima Nova"/>
              <a:cs typeface="Proxima Nova"/>
              <a:sym typeface="Proxima Nova"/>
            </a:endParaRPr>
          </a:p>
          <a:p>
            <a:pPr marL="0" lvl="0" indent="0" algn="l" rtl="0">
              <a:spcBef>
                <a:spcPts val="0"/>
              </a:spcBef>
              <a:spcAft>
                <a:spcPts val="0"/>
              </a:spcAft>
              <a:buNone/>
            </a:pPr>
            <a:r>
              <a:rPr lang="ja" b="1" dirty="0">
                <a:latin typeface="Proxima Nova"/>
                <a:ea typeface="Proxima Nova"/>
                <a:cs typeface="Proxima Nova"/>
                <a:sym typeface="Proxima Nova"/>
              </a:rPr>
              <a:t>機能追加やバグのご報告は，TwitterのDMへお願いします。　@root_libshelf</a:t>
            </a:r>
            <a:endParaRPr b="1" dirty="0">
              <a:latin typeface="Proxima Nova"/>
              <a:ea typeface="Proxima Nova"/>
              <a:cs typeface="Proxima Nova"/>
              <a:sym typeface="Proxima Nova"/>
            </a:endParaRPr>
          </a:p>
        </p:txBody>
      </p:sp>
    </p:spTree>
  </p:cSld>
  <p:clrMapOvr>
    <a:masterClrMapping/>
  </p:clrMapOvr>
  <p:transition spd="med" advClick="0" advTm="1200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ナラ🔔ベルWebサービスが目指すもの</a:t>
            </a:r>
            <a:endParaRPr dirty="0">
              <a:latin typeface="HGｺﾞｼｯｸE" panose="020B0909000000000000" pitchFamily="49" charset="-128"/>
              <a:ea typeface="HGｺﾞｼｯｸE" panose="020B0909000000000000" pitchFamily="49" charset="-128"/>
            </a:endParaRPr>
          </a:p>
        </p:txBody>
      </p:sp>
      <p:sp>
        <p:nvSpPr>
          <p:cNvPr id="285" name="Google Shape;285;p32"/>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86" name="Google Shape;286;p32"/>
          <p:cNvSpPr txBox="1"/>
          <p:nvPr/>
        </p:nvSpPr>
        <p:spPr>
          <a:xfrm>
            <a:off x="655024" y="1017725"/>
            <a:ext cx="8077849" cy="6684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b="1" dirty="0">
                <a:solidFill>
                  <a:schemeClr val="tx2">
                    <a:lumMod val="10000"/>
                  </a:schemeClr>
                </a:solidFill>
                <a:latin typeface="Proxima Nova"/>
                <a:ea typeface="Proxima Nova"/>
                <a:cs typeface="Proxima Nova"/>
                <a:sym typeface="Proxima Nova"/>
              </a:rPr>
              <a:t>本に関わる人達からの情報発信ベースとなる</a:t>
            </a:r>
            <a:r>
              <a:rPr lang="ja" sz="1800" b="1" dirty="0" smtClean="0">
                <a:solidFill>
                  <a:schemeClr val="tx2">
                    <a:lumMod val="10000"/>
                  </a:schemeClr>
                </a:solidFill>
                <a:latin typeface="Proxima Nova"/>
                <a:ea typeface="Proxima Nova"/>
                <a:cs typeface="Proxima Nova"/>
                <a:sym typeface="Proxima Nova"/>
              </a:rPr>
              <a:t>システムを</a:t>
            </a:r>
            <a:r>
              <a:rPr lang="ja" sz="1800" b="1" dirty="0">
                <a:solidFill>
                  <a:schemeClr val="tx2">
                    <a:lumMod val="10000"/>
                  </a:schemeClr>
                </a:solidFill>
                <a:latin typeface="Proxima Nova"/>
                <a:ea typeface="Proxima Nova"/>
                <a:cs typeface="Proxima Nova"/>
                <a:sym typeface="Proxima Nova"/>
              </a:rPr>
              <a:t>目指しています。</a:t>
            </a:r>
            <a:endParaRPr sz="1800" b="1" dirty="0">
              <a:solidFill>
                <a:schemeClr val="tx2">
                  <a:lumMod val="10000"/>
                </a:schemeClr>
              </a:solidFill>
              <a:latin typeface="Proxima Nova"/>
              <a:ea typeface="Proxima Nova"/>
              <a:cs typeface="Proxima Nova"/>
              <a:sym typeface="Proxima Nova"/>
            </a:endParaRPr>
          </a:p>
          <a:p>
            <a:pPr marL="0" lvl="0" indent="0" algn="l" rtl="0">
              <a:spcBef>
                <a:spcPts val="0"/>
              </a:spcBef>
              <a:spcAft>
                <a:spcPts val="0"/>
              </a:spcAft>
              <a:buNone/>
            </a:pPr>
            <a:r>
              <a:rPr lang="ja" sz="1800" b="1" dirty="0">
                <a:solidFill>
                  <a:schemeClr val="tx2">
                    <a:lumMod val="10000"/>
                  </a:schemeClr>
                </a:solidFill>
                <a:latin typeface="Proxima Nova"/>
                <a:ea typeface="Proxima Nova"/>
                <a:cs typeface="Proxima Nova"/>
                <a:sym typeface="Proxima Nova"/>
              </a:rPr>
              <a:t>特に，図書館からの情報発信を一緒に考えて</a:t>
            </a:r>
            <a:r>
              <a:rPr lang="ja" sz="1800" b="1" dirty="0" smtClean="0">
                <a:solidFill>
                  <a:schemeClr val="tx2">
                    <a:lumMod val="10000"/>
                  </a:schemeClr>
                </a:solidFill>
                <a:latin typeface="Proxima Nova"/>
                <a:ea typeface="Proxima Nova"/>
                <a:cs typeface="Proxima Nova"/>
                <a:sym typeface="Proxima Nova"/>
              </a:rPr>
              <a:t>いきたい</a:t>
            </a:r>
            <a:r>
              <a:rPr lang="ja-JP" altLang="en-US" sz="1800" b="1" dirty="0" err="1" smtClean="0">
                <a:solidFill>
                  <a:schemeClr val="tx2">
                    <a:lumMod val="10000"/>
                  </a:schemeClr>
                </a:solidFill>
                <a:latin typeface="Proxima Nova"/>
                <a:ea typeface="Proxima Nova"/>
                <a:cs typeface="Proxima Nova"/>
                <a:sym typeface="Proxima Nova"/>
              </a:rPr>
              <a:t>です</a:t>
            </a:r>
            <a:r>
              <a:rPr lang="ja" sz="1800" b="1" dirty="0" smtClean="0">
                <a:solidFill>
                  <a:schemeClr val="tx2">
                    <a:lumMod val="10000"/>
                  </a:schemeClr>
                </a:solidFill>
                <a:latin typeface="Proxima Nova"/>
                <a:ea typeface="Proxima Nova"/>
                <a:cs typeface="Proxima Nova"/>
                <a:sym typeface="Proxima Nova"/>
              </a:rPr>
              <a:t>。</a:t>
            </a:r>
            <a:endParaRPr sz="1800" b="1" dirty="0">
              <a:solidFill>
                <a:schemeClr val="tx2">
                  <a:lumMod val="10000"/>
                </a:schemeClr>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u="sng" dirty="0">
              <a:solidFill>
                <a:srgbClr val="FF0000"/>
              </a:solidFill>
              <a:latin typeface="Proxima Nova"/>
              <a:ea typeface="Proxima Nova"/>
              <a:cs typeface="Proxima Nova"/>
              <a:sym typeface="Proxima Nova"/>
            </a:endParaRPr>
          </a:p>
        </p:txBody>
      </p:sp>
      <p:sp>
        <p:nvSpPr>
          <p:cNvPr id="287" name="Google Shape;287;p32"/>
          <p:cNvSpPr/>
          <p:nvPr/>
        </p:nvSpPr>
        <p:spPr>
          <a:xfrm>
            <a:off x="129199" y="2618000"/>
            <a:ext cx="3131451" cy="137862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ja" dirty="0" smtClean="0"/>
              <a:t>ナラ</a:t>
            </a:r>
            <a:r>
              <a:rPr lang="ja" dirty="0"/>
              <a:t>🔔ベルでつくった多くのテーマ</a:t>
            </a:r>
            <a:r>
              <a:rPr lang="ja" dirty="0" smtClean="0"/>
              <a:t>が</a:t>
            </a:r>
            <a:r>
              <a:rPr lang="en-US" altLang="ja" dirty="0"/>
              <a:t>Google</a:t>
            </a:r>
            <a:r>
              <a:rPr lang="ja-JP" altLang="en-US" dirty="0"/>
              <a:t>検索</a:t>
            </a:r>
            <a:r>
              <a:rPr lang="ja-JP" altLang="en-US" dirty="0" smtClean="0"/>
              <a:t>で</a:t>
            </a:r>
            <a:r>
              <a:rPr lang="ja" dirty="0" smtClean="0"/>
              <a:t>１ページ目</a:t>
            </a:r>
            <a:r>
              <a:rPr lang="ja" dirty="0"/>
              <a:t>に表示される。</a:t>
            </a:r>
            <a:endParaRPr dirty="0"/>
          </a:p>
        </p:txBody>
      </p:sp>
      <p:sp>
        <p:nvSpPr>
          <p:cNvPr id="288" name="Google Shape;288;p32"/>
          <p:cNvSpPr/>
          <p:nvPr/>
        </p:nvSpPr>
        <p:spPr>
          <a:xfrm>
            <a:off x="4265825" y="2041850"/>
            <a:ext cx="2841156" cy="137862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図書館が，書籍リストをナラ🔔ベルを通じて作成するのが普通になる。</a:t>
            </a:r>
            <a:endParaRPr/>
          </a:p>
        </p:txBody>
      </p:sp>
      <p:sp>
        <p:nvSpPr>
          <p:cNvPr id="289" name="Google Shape;289;p32"/>
          <p:cNvSpPr/>
          <p:nvPr/>
        </p:nvSpPr>
        <p:spPr>
          <a:xfrm>
            <a:off x="2852050" y="3623025"/>
            <a:ext cx="2841156" cy="137862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いろいろなWebサイトで，ナラ🔔ベルのテーマカードが組み込まれる。</a:t>
            </a:r>
            <a:endParaRPr/>
          </a:p>
        </p:txBody>
      </p:sp>
      <p:sp>
        <p:nvSpPr>
          <p:cNvPr id="290" name="Google Shape;290;p32"/>
          <p:cNvSpPr/>
          <p:nvPr/>
        </p:nvSpPr>
        <p:spPr>
          <a:xfrm>
            <a:off x="655025" y="1686150"/>
            <a:ext cx="3610800" cy="885600"/>
          </a:xfrm>
          <a:prstGeom prst="horizontalScroll">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ナラ🔔ベルが目指しているいろいろなこと</a:t>
            </a:r>
            <a:endParaRPr/>
          </a:p>
        </p:txBody>
      </p:sp>
      <p:sp>
        <p:nvSpPr>
          <p:cNvPr id="291" name="Google Shape;291;p32"/>
          <p:cNvSpPr/>
          <p:nvPr/>
        </p:nvSpPr>
        <p:spPr>
          <a:xfrm>
            <a:off x="5991150" y="3623025"/>
            <a:ext cx="2841156" cy="137862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ナラ🔔ベルを通じて，カリスマ図書館員が生まれる。</a:t>
            </a:r>
            <a:endParaRPr/>
          </a:p>
        </p:txBody>
      </p:sp>
    </p:spTree>
  </p:cSld>
  <p:clrMapOvr>
    <a:masterClrMapping/>
  </p:clrMapOvr>
  <p:transition spd="med" advClick="0" advTm="1200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SｺﾞｼｯｸE" panose="020B0900000000000000" pitchFamily="50" charset="-128"/>
                <a:ea typeface="HGSｺﾞｼｯｸE" panose="020B0900000000000000" pitchFamily="50" charset="-128"/>
              </a:rPr>
              <a:t>お願いごと</a:t>
            </a:r>
            <a:endParaRPr dirty="0">
              <a:latin typeface="HGSｺﾞｼｯｸE" panose="020B0900000000000000" pitchFamily="50" charset="-128"/>
              <a:ea typeface="HGSｺﾞｼｯｸE" panose="020B0900000000000000" pitchFamily="50" charset="-128"/>
            </a:endParaRPr>
          </a:p>
        </p:txBody>
      </p:sp>
      <p:sp>
        <p:nvSpPr>
          <p:cNvPr id="64" name="Google Shape;64;p14"/>
          <p:cNvSpPr txBox="1">
            <a:spLocks noGrp="1"/>
          </p:cNvSpPr>
          <p:nvPr>
            <p:ph type="body" idx="1"/>
          </p:nvPr>
        </p:nvSpPr>
        <p:spPr>
          <a:xfrm>
            <a:off x="311700" y="963525"/>
            <a:ext cx="8520600" cy="3998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ja" dirty="0"/>
              <a:t>　</a:t>
            </a:r>
            <a:r>
              <a:rPr lang="ja" dirty="0">
                <a:solidFill>
                  <a:schemeClr val="bg2">
                    <a:lumMod val="50000"/>
                  </a:schemeClr>
                </a:solidFill>
                <a:latin typeface="ＭＳ ゴシック" panose="020B0609070205080204" pitchFamily="49" charset="-128"/>
                <a:ea typeface="ＭＳ ゴシック" panose="020B0609070205080204" pitchFamily="49" charset="-128"/>
              </a:rPr>
              <a:t>ナラ🔔ベルWebサービスは，仕事で本に関わるステム開発に携わったことがキッカケで始めました。開発中は，分からないことが多く，試行錯誤しながらの作業でした。ですので，できるだけ多くの方々にお使いいただいて，フォードバックに基づき改良していきたいです。</a:t>
            </a:r>
            <a:endParaRPr dirty="0">
              <a:solidFill>
                <a:schemeClr val="bg2">
                  <a:lumMod val="50000"/>
                </a:schemeClr>
              </a:solidFill>
              <a:latin typeface="ＭＳ ゴシック" panose="020B0609070205080204" pitchFamily="49" charset="-128"/>
              <a:ea typeface="ＭＳ ゴシック" panose="020B0609070205080204" pitchFamily="49" charset="-128"/>
            </a:endParaRPr>
          </a:p>
          <a:p>
            <a:pPr marL="457200" lvl="0" indent="0" algn="l" rtl="0">
              <a:spcBef>
                <a:spcPts val="1600"/>
              </a:spcBef>
              <a:spcAft>
                <a:spcPts val="0"/>
              </a:spcAft>
              <a:buNone/>
            </a:pPr>
            <a:r>
              <a:rPr lang="ja" dirty="0">
                <a:solidFill>
                  <a:schemeClr val="bg2">
                    <a:lumMod val="50000"/>
                  </a:schemeClr>
                </a:solidFill>
                <a:latin typeface="ＭＳ ゴシック" panose="020B0609070205080204" pitchFamily="49" charset="-128"/>
                <a:ea typeface="ＭＳ ゴシック" panose="020B0609070205080204" pitchFamily="49" charset="-128"/>
              </a:rPr>
              <a:t>　このプレゼンの中で</a:t>
            </a:r>
            <a:r>
              <a:rPr lang="ja" dirty="0" smtClean="0">
                <a:solidFill>
                  <a:schemeClr val="bg2">
                    <a:lumMod val="50000"/>
                  </a:schemeClr>
                </a:solidFill>
                <a:latin typeface="ＭＳ ゴシック" panose="020B0609070205080204" pitchFamily="49" charset="-128"/>
                <a:ea typeface="ＭＳ ゴシック" panose="020B0609070205080204" pitchFamily="49" charset="-128"/>
              </a:rPr>
              <a:t>，</a:t>
            </a:r>
            <a:r>
              <a:rPr lang="ja-JP" altLang="en-US" dirty="0" smtClean="0">
                <a:solidFill>
                  <a:schemeClr val="bg2">
                    <a:lumMod val="50000"/>
                  </a:schemeClr>
                </a:solidFill>
                <a:latin typeface="ＭＳ ゴシック" panose="020B0609070205080204" pitchFamily="49" charset="-128"/>
                <a:ea typeface="ＭＳ ゴシック" panose="020B0609070205080204" pitchFamily="49" charset="-128"/>
              </a:rPr>
              <a:t>“</a:t>
            </a:r>
            <a:r>
              <a:rPr lang="ja" dirty="0" smtClean="0">
                <a:solidFill>
                  <a:schemeClr val="bg2">
                    <a:lumMod val="50000"/>
                  </a:schemeClr>
                </a:solidFill>
                <a:latin typeface="ＭＳ ゴシック" panose="020B0609070205080204" pitchFamily="49" charset="-128"/>
                <a:ea typeface="ＭＳ ゴシック" panose="020B0609070205080204" pitchFamily="49" charset="-128"/>
              </a:rPr>
              <a:t>それ</a:t>
            </a:r>
            <a:r>
              <a:rPr lang="ja" dirty="0">
                <a:solidFill>
                  <a:schemeClr val="bg2">
                    <a:lumMod val="50000"/>
                  </a:schemeClr>
                </a:solidFill>
                <a:latin typeface="ＭＳ ゴシック" panose="020B0609070205080204" pitchFamily="49" charset="-128"/>
                <a:ea typeface="ＭＳ ゴシック" panose="020B0609070205080204" pitchFamily="49" charset="-128"/>
              </a:rPr>
              <a:t>は間違っているよ”とか</a:t>
            </a:r>
            <a:r>
              <a:rPr lang="ja" dirty="0" smtClean="0">
                <a:solidFill>
                  <a:schemeClr val="bg2">
                    <a:lumMod val="50000"/>
                  </a:schemeClr>
                </a:solidFill>
                <a:latin typeface="ＭＳ ゴシック" panose="020B0609070205080204" pitchFamily="49" charset="-128"/>
                <a:ea typeface="ＭＳ ゴシック" panose="020B0609070205080204" pitchFamily="49" charset="-128"/>
              </a:rPr>
              <a:t>，</a:t>
            </a:r>
            <a:r>
              <a:rPr lang="ja-JP" altLang="en-US" dirty="0" smtClean="0">
                <a:solidFill>
                  <a:schemeClr val="bg2">
                    <a:lumMod val="50000"/>
                  </a:schemeClr>
                </a:solidFill>
                <a:latin typeface="ＭＳ ゴシック" panose="020B0609070205080204" pitchFamily="49" charset="-128"/>
                <a:ea typeface="ＭＳ ゴシック" panose="020B0609070205080204" pitchFamily="49" charset="-128"/>
              </a:rPr>
              <a:t>“</a:t>
            </a:r>
            <a:r>
              <a:rPr lang="ja" dirty="0" smtClean="0">
                <a:solidFill>
                  <a:schemeClr val="bg2">
                    <a:lumMod val="50000"/>
                  </a:schemeClr>
                </a:solidFill>
                <a:latin typeface="ＭＳ ゴシック" panose="020B0609070205080204" pitchFamily="49" charset="-128"/>
                <a:ea typeface="ＭＳ ゴシック" panose="020B0609070205080204" pitchFamily="49" charset="-128"/>
              </a:rPr>
              <a:t>別</a:t>
            </a:r>
            <a:r>
              <a:rPr lang="ja" dirty="0">
                <a:solidFill>
                  <a:schemeClr val="bg2">
                    <a:lumMod val="50000"/>
                  </a:schemeClr>
                </a:solidFill>
                <a:latin typeface="ＭＳ ゴシック" panose="020B0609070205080204" pitchFamily="49" charset="-128"/>
                <a:ea typeface="ＭＳ ゴシック" panose="020B0609070205080204" pitchFamily="49" charset="-128"/>
              </a:rPr>
              <a:t>の考え方もあるよ”とか，ご意見がありましたら，お教えいただけると嬉しいです。この資料は，ナラ🔔ベルWebサービスが開発されたいきさつとこれから目指すものを説明するものであり，それ以上でも以下でもありません。　</a:t>
            </a:r>
            <a:endParaRPr dirty="0">
              <a:solidFill>
                <a:schemeClr val="bg2">
                  <a:lumMod val="50000"/>
                </a:schemeClr>
              </a:solidFill>
              <a:latin typeface="ＭＳ ゴシック" panose="020B0609070205080204" pitchFamily="49" charset="-128"/>
              <a:ea typeface="ＭＳ ゴシック" panose="020B0609070205080204" pitchFamily="49" charset="-128"/>
            </a:endParaRPr>
          </a:p>
          <a:p>
            <a:pPr marL="457200" lvl="0" indent="0" algn="l" rtl="0">
              <a:spcBef>
                <a:spcPts val="1600"/>
              </a:spcBef>
              <a:spcAft>
                <a:spcPts val="0"/>
              </a:spcAft>
              <a:buNone/>
            </a:pPr>
            <a:r>
              <a:rPr lang="ja" dirty="0">
                <a:solidFill>
                  <a:schemeClr val="bg2">
                    <a:lumMod val="50000"/>
                  </a:schemeClr>
                </a:solidFill>
                <a:latin typeface="ＭＳ ゴシック" panose="020B0609070205080204" pitchFamily="49" charset="-128"/>
                <a:ea typeface="ＭＳ ゴシック" panose="020B0609070205080204" pitchFamily="49" charset="-128"/>
              </a:rPr>
              <a:t>　ご理解いただけると，嬉しいです。</a:t>
            </a:r>
            <a:endParaRPr dirty="0">
              <a:solidFill>
                <a:schemeClr val="bg2">
                  <a:lumMod val="50000"/>
                </a:schemeClr>
              </a:solidFill>
              <a:latin typeface="ＭＳ ゴシック" panose="020B0609070205080204" pitchFamily="49" charset="-128"/>
              <a:ea typeface="ＭＳ ゴシック" panose="020B0609070205080204" pitchFamily="49" charset="-128"/>
            </a:endParaRPr>
          </a:p>
          <a:p>
            <a:pPr marL="457200" lvl="0" indent="0" algn="l" rtl="0">
              <a:spcBef>
                <a:spcPts val="1600"/>
              </a:spcBef>
              <a:spcAft>
                <a:spcPts val="1600"/>
              </a:spcAft>
              <a:buNone/>
            </a:pPr>
            <a:r>
              <a:rPr lang="ja" dirty="0">
                <a:latin typeface="HGｺﾞｼｯｸE" panose="020B0909000000000000" pitchFamily="49" charset="-128"/>
                <a:ea typeface="HGｺﾞｼｯｸE" panose="020B0909000000000000" pitchFamily="49" charset="-128"/>
              </a:rPr>
              <a:t>ご意見は</a:t>
            </a:r>
            <a:r>
              <a:rPr lang="ja" dirty="0" smtClean="0">
                <a:latin typeface="HGｺﾞｼｯｸE" panose="020B0909000000000000" pitchFamily="49" charset="-128"/>
                <a:ea typeface="HGｺﾞｼｯｸE" panose="020B0909000000000000" pitchFamily="49" charset="-128"/>
              </a:rPr>
              <a:t>，</a:t>
            </a:r>
            <a:r>
              <a:rPr lang="en-US" altLang="ja-JP" dirty="0" smtClean="0">
                <a:latin typeface="HGｺﾞｼｯｸE" panose="020B0909000000000000" pitchFamily="49" charset="-128"/>
                <a:ea typeface="HGｺﾞｼｯｸE" panose="020B0909000000000000" pitchFamily="49" charset="-128"/>
              </a:rPr>
              <a:t>Twitter:</a:t>
            </a:r>
            <a:r>
              <a:rPr lang="ja" u="sng" dirty="0" smtClean="0">
                <a:solidFill>
                  <a:schemeClr val="hlink"/>
                </a:solidFill>
                <a:hlinkClick r:id="rId3"/>
              </a:rPr>
              <a:t>@</a:t>
            </a:r>
            <a:r>
              <a:rPr lang="ja" u="sng" dirty="0">
                <a:solidFill>
                  <a:schemeClr val="hlink"/>
                </a:solidFill>
                <a:hlinkClick r:id="rId3"/>
              </a:rPr>
              <a:t>root_libshelf</a:t>
            </a:r>
            <a:r>
              <a:rPr lang="ja" dirty="0">
                <a:latin typeface="HGｺﾞｼｯｸE" panose="020B0909000000000000" pitchFamily="49" charset="-128"/>
                <a:ea typeface="HGｺﾞｼｯｸE" panose="020B0909000000000000" pitchFamily="49" charset="-128"/>
              </a:rPr>
              <a:t>へお願いします。　ナラ🔔ベル運営チーム</a:t>
            </a:r>
            <a:endParaRPr dirty="0">
              <a:latin typeface="HGｺﾞｼｯｸE" panose="020B0909000000000000" pitchFamily="49" charset="-128"/>
              <a:ea typeface="HGｺﾞｼｯｸE" panose="020B0909000000000000" pitchFamily="49" charset="-128"/>
            </a:endParaRPr>
          </a:p>
        </p:txBody>
      </p:sp>
    </p:spTree>
  </p:cSld>
  <p:clrMapOvr>
    <a:masterClrMapping/>
  </p:clrMapOvr>
  <p:transition spd="med" advClick="0" advTm="1200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3"/>
          <p:cNvSpPr txBox="1">
            <a:spLocks noGrp="1"/>
          </p:cNvSpPr>
          <p:nvPr>
            <p:ph type="body" idx="1"/>
          </p:nvPr>
        </p:nvSpPr>
        <p:spPr>
          <a:xfrm>
            <a:off x="311700" y="602512"/>
            <a:ext cx="8520600" cy="39663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t>多くの方に使って</a:t>
            </a:r>
            <a:r>
              <a:rPr lang="ja" sz="3000" dirty="0" smtClean="0"/>
              <a:t>いただける</a:t>
            </a:r>
            <a:endParaRPr lang="en-US" altLang="ja" sz="3000" dirty="0" smtClean="0"/>
          </a:p>
          <a:p>
            <a:pPr marL="0" lvl="0" indent="0" algn="ctr" rtl="0">
              <a:spcBef>
                <a:spcPts val="0"/>
              </a:spcBef>
              <a:spcAft>
                <a:spcPts val="0"/>
              </a:spcAft>
              <a:buNone/>
            </a:pPr>
            <a:r>
              <a:rPr lang="ja" sz="3000" dirty="0" smtClean="0"/>
              <a:t>システム</a:t>
            </a:r>
            <a:r>
              <a:rPr lang="ja" sz="3000" dirty="0"/>
              <a:t>を目指します。</a:t>
            </a:r>
            <a:endParaRPr sz="3000" dirty="0"/>
          </a:p>
          <a:p>
            <a:pPr marL="0" lvl="0" indent="0" algn="ctr" rtl="0">
              <a:spcBef>
                <a:spcPts val="1600"/>
              </a:spcBef>
              <a:spcAft>
                <a:spcPts val="0"/>
              </a:spcAft>
              <a:buNone/>
            </a:pPr>
            <a:r>
              <a:rPr lang="ja" sz="3000" dirty="0"/>
              <a:t>フィードバックをお待ちしております。</a:t>
            </a:r>
            <a:endParaRPr sz="3000" dirty="0"/>
          </a:p>
          <a:p>
            <a:pPr marL="0" lvl="0" indent="0" algn="ctr" rtl="0">
              <a:spcBef>
                <a:spcPts val="1600"/>
              </a:spcBef>
              <a:spcAft>
                <a:spcPts val="0"/>
              </a:spcAft>
              <a:buNone/>
            </a:pPr>
            <a:endParaRPr sz="3000" dirty="0"/>
          </a:p>
          <a:p>
            <a:pPr marL="0" lvl="0" indent="0" algn="ctr" rtl="0">
              <a:spcBef>
                <a:spcPts val="1600"/>
              </a:spcBef>
              <a:spcAft>
                <a:spcPts val="0"/>
              </a:spcAft>
              <a:buNone/>
            </a:pPr>
            <a:r>
              <a:rPr lang="ja" sz="3000" dirty="0"/>
              <a:t>ありがとうございました。</a:t>
            </a:r>
            <a:endParaRPr sz="3000" dirty="0"/>
          </a:p>
          <a:p>
            <a:pPr marL="0" lvl="0" indent="0" algn="l" rtl="0">
              <a:spcBef>
                <a:spcPts val="1600"/>
              </a:spcBef>
              <a:spcAft>
                <a:spcPts val="1600"/>
              </a:spcAft>
              <a:buNone/>
            </a:pPr>
            <a:endParaRPr dirty="0"/>
          </a:p>
        </p:txBody>
      </p:sp>
      <p:pic>
        <p:nvPicPr>
          <p:cNvPr id="297" name="Google Shape;297;p33"/>
          <p:cNvPicPr preferRelativeResize="0"/>
          <p:nvPr/>
        </p:nvPicPr>
        <p:blipFill>
          <a:blip r:embed="rId3">
            <a:alphaModFix/>
          </a:blip>
          <a:stretch>
            <a:fillRect/>
          </a:stretch>
        </p:blipFill>
        <p:spPr>
          <a:xfrm>
            <a:off x="7574243" y="3086100"/>
            <a:ext cx="1356800" cy="1649575"/>
          </a:xfrm>
          <a:prstGeom prst="rect">
            <a:avLst/>
          </a:prstGeom>
          <a:noFill/>
          <a:ln>
            <a:noFill/>
          </a:ln>
        </p:spPr>
      </p:pic>
      <p:pic>
        <p:nvPicPr>
          <p:cNvPr id="298" name="Google Shape;298;p33"/>
          <p:cNvPicPr preferRelativeResize="0"/>
          <p:nvPr/>
        </p:nvPicPr>
        <p:blipFill>
          <a:blip r:embed="rId4">
            <a:alphaModFix/>
          </a:blip>
          <a:stretch>
            <a:fillRect/>
          </a:stretch>
        </p:blipFill>
        <p:spPr>
          <a:xfrm>
            <a:off x="6083851" y="2317700"/>
            <a:ext cx="1660350" cy="2417975"/>
          </a:xfrm>
          <a:prstGeom prst="rect">
            <a:avLst/>
          </a:prstGeom>
          <a:noFill/>
          <a:ln>
            <a:noFill/>
          </a:ln>
        </p:spPr>
      </p:pic>
    </p:spTree>
  </p:cSld>
  <p:clrMapOvr>
    <a:masterClrMapping/>
  </p:clrMapOvr>
  <p:transition spd="med" advClick="0" advTm="1200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目次</a:t>
            </a:r>
            <a:endParaRPr/>
          </a:p>
        </p:txBody>
      </p:sp>
      <p:sp>
        <p:nvSpPr>
          <p:cNvPr id="70" name="Google Shape;70;p15"/>
          <p:cNvSpPr txBox="1">
            <a:spLocks noGrp="1"/>
          </p:cNvSpPr>
          <p:nvPr>
            <p:ph type="body" idx="1"/>
          </p:nvPr>
        </p:nvSpPr>
        <p:spPr>
          <a:xfrm>
            <a:off x="248725" y="1173475"/>
            <a:ext cx="8520600" cy="193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ja" sz="2400" dirty="0">
                <a:solidFill>
                  <a:schemeClr val="bg2">
                    <a:lumMod val="50000"/>
                  </a:schemeClr>
                </a:solidFill>
                <a:latin typeface="HGｺﾞｼｯｸE" panose="020B0909000000000000" pitchFamily="49" charset="-128"/>
                <a:ea typeface="HGｺﾞｼｯｸE" panose="020B0909000000000000" pitchFamily="49" charset="-128"/>
              </a:rPr>
              <a:t>ナラ🔔ベルWebサービスってどんなシステム</a:t>
            </a:r>
            <a:endParaRPr sz="2400" dirty="0">
              <a:solidFill>
                <a:schemeClr val="bg2">
                  <a:lumMod val="50000"/>
                </a:schemeClr>
              </a:solidFill>
              <a:latin typeface="HGｺﾞｼｯｸE" panose="020B0909000000000000" pitchFamily="49" charset="-128"/>
              <a:ea typeface="HGｺﾞｼｯｸE" panose="020B0909000000000000" pitchFamily="49" charset="-128"/>
            </a:endParaRPr>
          </a:p>
          <a:p>
            <a:pPr marL="457200" lvl="0" indent="-381000" algn="l" rtl="0">
              <a:spcBef>
                <a:spcPts val="0"/>
              </a:spcBef>
              <a:spcAft>
                <a:spcPts val="0"/>
              </a:spcAft>
              <a:buSzPts val="2400"/>
              <a:buAutoNum type="arabicPeriod"/>
            </a:pPr>
            <a:r>
              <a:rPr lang="ja" sz="2400" dirty="0">
                <a:solidFill>
                  <a:schemeClr val="bg2">
                    <a:lumMod val="50000"/>
                  </a:schemeClr>
                </a:solidFill>
                <a:latin typeface="HGｺﾞｼｯｸE" panose="020B0909000000000000" pitchFamily="49" charset="-128"/>
                <a:ea typeface="HGｺﾞｼｯｸE" panose="020B0909000000000000" pitchFamily="49" charset="-128"/>
              </a:rPr>
              <a:t>ナラ🔔ベルWebサービスと図書館</a:t>
            </a:r>
            <a:endParaRPr sz="2400" dirty="0">
              <a:solidFill>
                <a:schemeClr val="bg2">
                  <a:lumMod val="50000"/>
                </a:schemeClr>
              </a:solidFill>
              <a:latin typeface="HGｺﾞｼｯｸE" panose="020B0909000000000000" pitchFamily="49" charset="-128"/>
              <a:ea typeface="HGｺﾞｼｯｸE" panose="020B0909000000000000" pitchFamily="49" charset="-128"/>
            </a:endParaRPr>
          </a:p>
          <a:p>
            <a:pPr marL="457200" lvl="0" indent="-381000" algn="l" rtl="0">
              <a:spcBef>
                <a:spcPts val="0"/>
              </a:spcBef>
              <a:spcAft>
                <a:spcPts val="0"/>
              </a:spcAft>
              <a:buSzPts val="2400"/>
              <a:buAutoNum type="arabicPeriod"/>
            </a:pPr>
            <a:r>
              <a:rPr lang="ja" sz="2400" dirty="0">
                <a:solidFill>
                  <a:schemeClr val="bg2">
                    <a:lumMod val="50000"/>
                  </a:schemeClr>
                </a:solidFill>
                <a:latin typeface="HGｺﾞｼｯｸE" panose="020B0909000000000000" pitchFamily="49" charset="-128"/>
                <a:ea typeface="HGｺﾞｼｯｸE" panose="020B0909000000000000" pitchFamily="49" charset="-128"/>
              </a:rPr>
              <a:t>ナラ🔔ベルWebサービスのシステムのこと</a:t>
            </a:r>
            <a:endParaRPr sz="2400" dirty="0">
              <a:solidFill>
                <a:schemeClr val="bg2">
                  <a:lumMod val="50000"/>
                </a:schemeClr>
              </a:solidFill>
              <a:latin typeface="HGｺﾞｼｯｸE" panose="020B0909000000000000" pitchFamily="49" charset="-128"/>
              <a:ea typeface="HGｺﾞｼｯｸE" panose="020B0909000000000000" pitchFamily="49" charset="-128"/>
            </a:endParaRPr>
          </a:p>
          <a:p>
            <a:pPr marL="457200" lvl="0" indent="-381000" algn="l" rtl="0">
              <a:spcBef>
                <a:spcPts val="0"/>
              </a:spcBef>
              <a:spcAft>
                <a:spcPts val="0"/>
              </a:spcAft>
              <a:buSzPts val="2400"/>
              <a:buAutoNum type="arabicPeriod"/>
            </a:pPr>
            <a:r>
              <a:rPr lang="ja" sz="2400" dirty="0">
                <a:solidFill>
                  <a:schemeClr val="bg2">
                    <a:lumMod val="50000"/>
                  </a:schemeClr>
                </a:solidFill>
                <a:latin typeface="HGｺﾞｼｯｸE" panose="020B0909000000000000" pitchFamily="49" charset="-128"/>
                <a:ea typeface="HGｺﾞｼｯｸE" panose="020B0909000000000000" pitchFamily="49" charset="-128"/>
              </a:rPr>
              <a:t>ナラ🔔ベルWebサービスが目指すもの</a:t>
            </a:r>
            <a:endParaRPr sz="2400" dirty="0">
              <a:solidFill>
                <a:schemeClr val="bg2">
                  <a:lumMod val="50000"/>
                </a:schemeClr>
              </a:solidFill>
              <a:latin typeface="HGｺﾞｼｯｸE" panose="020B0909000000000000" pitchFamily="49" charset="-128"/>
              <a:ea typeface="HGｺﾞｼｯｸE" panose="020B0909000000000000" pitchFamily="49" charset="-128"/>
            </a:endParaRPr>
          </a:p>
          <a:p>
            <a:pPr marL="0" lvl="0" indent="0" algn="l" rtl="0">
              <a:spcBef>
                <a:spcPts val="1600"/>
              </a:spcBef>
              <a:spcAft>
                <a:spcPts val="1600"/>
              </a:spcAft>
              <a:buNone/>
            </a:pPr>
            <a:endParaRPr dirty="0"/>
          </a:p>
        </p:txBody>
      </p:sp>
    </p:spTree>
  </p:cSld>
  <p:clrMapOvr>
    <a:masterClrMapping/>
  </p:clrMapOvr>
  <p:transition spd="med" advClick="0" advTm="12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HGｺﾞｼｯｸE" panose="020B0909000000000000" pitchFamily="49" charset="-128"/>
                <a:ea typeface="HGｺﾞｼｯｸE" panose="020B0909000000000000" pitchFamily="49" charset="-128"/>
              </a:rPr>
              <a:t>ナラ🔔ベルWebサービスってどんな</a:t>
            </a:r>
            <a:r>
              <a:rPr lang="ja" dirty="0" smtClean="0">
                <a:latin typeface="HGｺﾞｼｯｸE" panose="020B0909000000000000" pitchFamily="49" charset="-128"/>
                <a:ea typeface="HGｺﾞｼｯｸE" panose="020B0909000000000000" pitchFamily="49" charset="-128"/>
              </a:rPr>
              <a:t>システム</a:t>
            </a:r>
            <a:r>
              <a:rPr lang="ja-JP" altLang="en-US" dirty="0">
                <a:latin typeface="HGｺﾞｼｯｸE" panose="020B0909000000000000" pitchFamily="49" charset="-128"/>
                <a:ea typeface="HGｺﾞｼｯｸE" panose="020B0909000000000000" pitchFamily="49" charset="-128"/>
              </a:rPr>
              <a:t>？</a:t>
            </a:r>
            <a:endParaRPr dirty="0">
              <a:latin typeface="HGｺﾞｼｯｸE" panose="020B0909000000000000" pitchFamily="49" charset="-128"/>
              <a:ea typeface="HGｺﾞｼｯｸE" panose="020B0909000000000000" pitchFamily="49" charset="-128"/>
            </a:endParaRPr>
          </a:p>
        </p:txBody>
      </p:sp>
      <p:sp>
        <p:nvSpPr>
          <p:cNvPr id="76" name="Google Shape;76;p16"/>
          <p:cNvSpPr txBox="1">
            <a:spLocks noGrp="1"/>
          </p:cNvSpPr>
          <p:nvPr>
            <p:ph type="body" idx="1"/>
          </p:nvPr>
        </p:nvSpPr>
        <p:spPr>
          <a:xfrm>
            <a:off x="311700" y="1152475"/>
            <a:ext cx="8435700" cy="47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b="1" dirty="0">
                <a:solidFill>
                  <a:schemeClr val="bg2">
                    <a:lumMod val="50000"/>
                  </a:schemeClr>
                </a:solidFill>
                <a:latin typeface="HGｺﾞｼｯｸE" panose="020B0909000000000000" pitchFamily="49" charset="-128"/>
                <a:ea typeface="HGｺﾞｼｯｸE" panose="020B0909000000000000" pitchFamily="49" charset="-128"/>
              </a:rPr>
              <a:t>ナラ🔔ベルWebサービスを端的に言うと…</a:t>
            </a:r>
            <a:endParaRPr b="1" dirty="0">
              <a:solidFill>
                <a:schemeClr val="bg2">
                  <a:lumMod val="50000"/>
                </a:schemeClr>
              </a:solidFill>
              <a:latin typeface="HGｺﾞｼｯｸE" panose="020B0909000000000000" pitchFamily="49" charset="-128"/>
              <a:ea typeface="HGｺﾞｼｯｸE" panose="020B0909000000000000" pitchFamily="49" charset="-128"/>
            </a:endParaRPr>
          </a:p>
          <a:p>
            <a:pPr marL="0" lvl="0" indent="0" algn="l" rtl="0">
              <a:spcBef>
                <a:spcPts val="1600"/>
              </a:spcBef>
              <a:spcAft>
                <a:spcPts val="1600"/>
              </a:spcAft>
              <a:buNone/>
            </a:pPr>
            <a:r>
              <a:rPr lang="ja" sz="1200" dirty="0"/>
              <a:t>　</a:t>
            </a:r>
            <a:endParaRPr sz="1200" dirty="0"/>
          </a:p>
        </p:txBody>
      </p:sp>
      <p:sp>
        <p:nvSpPr>
          <p:cNvPr id="77" name="Google Shape;77;p16"/>
          <p:cNvSpPr txBox="1"/>
          <p:nvPr/>
        </p:nvSpPr>
        <p:spPr>
          <a:xfrm>
            <a:off x="618450" y="2826075"/>
            <a:ext cx="6502800" cy="21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bg2">
                  <a:lumMod val="50000"/>
                </a:schemeClr>
              </a:solidFill>
              <a:latin typeface="Proxima Nova"/>
              <a:ea typeface="Proxima Nova"/>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rPr>
              <a:t>Twitterアカウントを使って，ナラ🔔ベルにユーザー登録。</a:t>
            </a:r>
            <a:endParaRPr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rPr>
              <a:t>テーマを設定して，そのテーマにマッチした書籍のISBNを集める。</a:t>
            </a:r>
            <a:endParaRPr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rPr>
              <a:t>集めたISBNを一括登録。登録時に，書誌ユーティリティからデータ補完</a:t>
            </a:r>
            <a:endParaRPr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rPr>
              <a:t>公開日を設定して，Webで公開！（デフォルトは即時公開）</a:t>
            </a:r>
            <a:endParaRPr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rPr>
              <a:t>アクティビティのカウント＆表示（日時更新）</a:t>
            </a:r>
            <a:endParaRPr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rPr>
              <a:t>他のWebサイトへのテーマの埋め込みやRSSでの情報発信</a:t>
            </a:r>
            <a:endParaRPr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endParaRPr>
          </a:p>
          <a:p>
            <a:pPr marL="457200" lvl="0" indent="0" algn="l" rtl="0">
              <a:spcBef>
                <a:spcPts val="0"/>
              </a:spcBef>
              <a:spcAft>
                <a:spcPts val="0"/>
              </a:spcAft>
              <a:buNone/>
            </a:pPr>
            <a:endParaRPr dirty="0">
              <a:solidFill>
                <a:schemeClr val="dk2"/>
              </a:solidFill>
              <a:latin typeface="HGｺﾞｼｯｸE" panose="020B0909000000000000" pitchFamily="49" charset="-128"/>
              <a:ea typeface="HGｺﾞｼｯｸE" panose="020B0909000000000000" pitchFamily="49" charset="-128"/>
              <a:cs typeface="Proxima Nova"/>
              <a:sym typeface="Proxima Nova"/>
            </a:endParaRPr>
          </a:p>
          <a:p>
            <a:pPr marL="457200" lvl="0" indent="0" algn="r" rtl="0">
              <a:spcBef>
                <a:spcPts val="0"/>
              </a:spcBef>
              <a:spcAft>
                <a:spcPts val="0"/>
              </a:spcAft>
              <a:buNone/>
            </a:pPr>
            <a:r>
              <a:rPr lang="ja" dirty="0">
                <a:solidFill>
                  <a:schemeClr val="dk2"/>
                </a:solidFill>
                <a:latin typeface="HGｺﾞｼｯｸE" panose="020B0909000000000000" pitchFamily="49" charset="-128"/>
                <a:ea typeface="HGｺﾞｼｯｸE" panose="020B0909000000000000" pitchFamily="49" charset="-128"/>
                <a:cs typeface="Proxima Nova"/>
                <a:sym typeface="Proxima Nova"/>
              </a:rPr>
              <a:t>　　　　　　　　　　　　</a:t>
            </a:r>
            <a:r>
              <a:rPr lang="ja" dirty="0">
                <a:solidFill>
                  <a:schemeClr val="bg2">
                    <a:lumMod val="50000"/>
                  </a:schemeClr>
                </a:solidFill>
                <a:latin typeface="HGｺﾞｼｯｸE" panose="020B0909000000000000" pitchFamily="49" charset="-128"/>
                <a:ea typeface="HGｺﾞｼｯｸE" panose="020B0909000000000000" pitchFamily="49" charset="-128"/>
                <a:cs typeface="Proxima Nova"/>
                <a:sym typeface="Proxima Nova"/>
              </a:rPr>
              <a:t>　　　という使い方をします</a:t>
            </a:r>
            <a:r>
              <a:rPr lang="ja" dirty="0">
                <a:latin typeface="HGｺﾞｼｯｸE" panose="020B0909000000000000" pitchFamily="49" charset="-128"/>
                <a:ea typeface="HGｺﾞｼｯｸE" panose="020B0909000000000000" pitchFamily="49" charset="-128"/>
                <a:cs typeface="Proxima Nova"/>
                <a:sym typeface="Proxima Nova"/>
              </a:rPr>
              <a:t>。</a:t>
            </a:r>
            <a:endParaRPr dirty="0">
              <a:latin typeface="HGｺﾞｼｯｸE" panose="020B0909000000000000" pitchFamily="49" charset="-128"/>
              <a:ea typeface="HGｺﾞｼｯｸE" panose="020B0909000000000000" pitchFamily="49" charset="-128"/>
              <a:cs typeface="Proxima Nova"/>
              <a:sym typeface="Proxima Nova"/>
            </a:endParaRPr>
          </a:p>
        </p:txBody>
      </p:sp>
      <p:sp>
        <p:nvSpPr>
          <p:cNvPr id="78" name="Google Shape;78;p16"/>
          <p:cNvSpPr txBox="1"/>
          <p:nvPr/>
        </p:nvSpPr>
        <p:spPr>
          <a:xfrm>
            <a:off x="157650" y="1562975"/>
            <a:ext cx="6963600" cy="14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2"/>
              </a:solidFill>
              <a:latin typeface="Proxima Nova"/>
              <a:ea typeface="Proxima Nova"/>
              <a:cs typeface="Proxima Nova"/>
              <a:sym typeface="Proxima Nova"/>
            </a:endParaRPr>
          </a:p>
          <a:p>
            <a:pPr marL="0" lvl="0" indent="0" algn="ctr" rtl="0">
              <a:spcBef>
                <a:spcPts val="0"/>
              </a:spcBef>
              <a:spcAft>
                <a:spcPts val="0"/>
              </a:spcAft>
              <a:buNone/>
            </a:pPr>
            <a:r>
              <a:rPr lang="ja" sz="4800" dirty="0">
                <a:solidFill>
                  <a:schemeClr val="accent3"/>
                </a:solidFill>
                <a:latin typeface="HGSｺﾞｼｯｸE" panose="020B0900000000000000" pitchFamily="50" charset="-128"/>
                <a:ea typeface="HGSｺﾞｼｯｸE" panose="020B0900000000000000" pitchFamily="50" charset="-128"/>
                <a:cs typeface="Proxima Nova"/>
                <a:sym typeface="Proxima Nova"/>
              </a:rPr>
              <a:t>テーマ別Web本棚</a:t>
            </a:r>
            <a:endParaRPr sz="4800" dirty="0">
              <a:solidFill>
                <a:schemeClr val="accent3"/>
              </a:solidFill>
              <a:latin typeface="HGSｺﾞｼｯｸE" panose="020B0900000000000000" pitchFamily="50" charset="-128"/>
              <a:ea typeface="HGSｺﾞｼｯｸE" panose="020B0900000000000000" pitchFamily="50" charset="-128"/>
              <a:cs typeface="Proxima Nova"/>
              <a:sym typeface="Proxima Nova"/>
            </a:endParaRPr>
          </a:p>
          <a:p>
            <a:pPr marL="0" lvl="0" indent="0" algn="r" rtl="0">
              <a:spcBef>
                <a:spcPts val="0"/>
              </a:spcBef>
              <a:spcAft>
                <a:spcPts val="0"/>
              </a:spcAft>
              <a:buNone/>
            </a:pPr>
            <a:r>
              <a:rPr lang="ja" sz="1800" dirty="0">
                <a:latin typeface="HGｺﾞｼｯｸE" panose="020B0909000000000000" pitchFamily="49" charset="-128"/>
                <a:ea typeface="HGｺﾞｼｯｸE" panose="020B0909000000000000" pitchFamily="49" charset="-128"/>
                <a:cs typeface="Proxima Nova"/>
                <a:sym typeface="Proxima Nova"/>
              </a:rPr>
              <a:t>です。</a:t>
            </a:r>
            <a:r>
              <a:rPr lang="ja" dirty="0">
                <a:latin typeface="Proxima Nova"/>
                <a:ea typeface="Proxima Nova"/>
                <a:cs typeface="Proxima Nova"/>
                <a:sym typeface="Proxima Nova"/>
              </a:rPr>
              <a:t>　</a:t>
            </a:r>
            <a:endParaRPr dirty="0">
              <a:latin typeface="Proxima Nova"/>
              <a:ea typeface="Proxima Nova"/>
              <a:cs typeface="Proxima Nova"/>
              <a:sym typeface="Proxima Nova"/>
            </a:endParaRPr>
          </a:p>
          <a:p>
            <a:pPr marL="0" lvl="0" indent="0" algn="r" rtl="0">
              <a:spcBef>
                <a:spcPts val="0"/>
              </a:spcBef>
              <a:spcAft>
                <a:spcPts val="0"/>
              </a:spcAft>
              <a:buNone/>
            </a:pPr>
            <a:endParaRPr sz="1800" dirty="0">
              <a:solidFill>
                <a:schemeClr val="dk2"/>
              </a:solidFill>
              <a:latin typeface="Proxima Nova"/>
              <a:ea typeface="Proxima Nova"/>
              <a:cs typeface="Proxima Nova"/>
              <a:sym typeface="Proxima Nova"/>
            </a:endParaRPr>
          </a:p>
        </p:txBody>
      </p:sp>
      <p:pic>
        <p:nvPicPr>
          <p:cNvPr id="79" name="Google Shape;79;p16"/>
          <p:cNvPicPr preferRelativeResize="0"/>
          <p:nvPr/>
        </p:nvPicPr>
        <p:blipFill>
          <a:blip r:embed="rId4">
            <a:alphaModFix/>
          </a:blip>
          <a:stretch>
            <a:fillRect/>
          </a:stretch>
        </p:blipFill>
        <p:spPr>
          <a:xfrm>
            <a:off x="7155577" y="1438350"/>
            <a:ext cx="1676725" cy="3348849"/>
          </a:xfrm>
          <a:prstGeom prst="rect">
            <a:avLst/>
          </a:prstGeom>
          <a:noFill/>
          <a:ln>
            <a:noFill/>
          </a:ln>
          <a:effectLst>
            <a:outerShdw blurRad="57150" dist="19050" dir="5400000" algn="bl" rotWithShape="0">
              <a:srgbClr val="000000">
                <a:alpha val="50000"/>
              </a:srgbClr>
            </a:outerShdw>
          </a:effectLst>
        </p:spPr>
      </p:pic>
    </p:spTree>
    <p:custDataLst>
      <p:tags r:id="rId1"/>
    </p:custData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ja" dirty="0">
                <a:latin typeface="HGｺﾞｼｯｸE" panose="020B0909000000000000" pitchFamily="49" charset="-128"/>
                <a:ea typeface="HGｺﾞｼｯｸE" panose="020B0909000000000000" pitchFamily="49" charset="-128"/>
              </a:rPr>
              <a:t>ナラ🔔ベルWebサービスってどんな</a:t>
            </a:r>
            <a:r>
              <a:rPr lang="ja" dirty="0" smtClean="0">
                <a:latin typeface="HGｺﾞｼｯｸE" panose="020B0909000000000000" pitchFamily="49" charset="-128"/>
                <a:ea typeface="HGｺﾞｼｯｸE" panose="020B0909000000000000" pitchFamily="49" charset="-128"/>
              </a:rPr>
              <a:t>システム</a:t>
            </a:r>
            <a:r>
              <a:rPr lang="ja-JP" altLang="en-US" dirty="0">
                <a:latin typeface="HGｺﾞｼｯｸE" panose="020B0909000000000000" pitchFamily="49" charset="-128"/>
                <a:ea typeface="HGｺﾞｼｯｸE" panose="020B0909000000000000" pitchFamily="49" charset="-128"/>
              </a:rPr>
              <a:t>？</a:t>
            </a:r>
            <a:endParaRPr dirty="0">
              <a:latin typeface="HGｺﾞｼｯｸE" panose="020B0909000000000000" pitchFamily="49" charset="-128"/>
              <a:ea typeface="HGｺﾞｼｯｸE" panose="020B0909000000000000" pitchFamily="49" charset="-128"/>
            </a:endParaRPr>
          </a:p>
        </p:txBody>
      </p:sp>
      <p:sp>
        <p:nvSpPr>
          <p:cNvPr id="85" name="Google Shape;85;p17"/>
          <p:cNvSpPr txBox="1">
            <a:spLocks noGrp="1"/>
          </p:cNvSpPr>
          <p:nvPr>
            <p:ph type="body" idx="1"/>
          </p:nvPr>
        </p:nvSpPr>
        <p:spPr>
          <a:xfrm>
            <a:off x="418025" y="1327823"/>
            <a:ext cx="8604600" cy="36905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 dirty="0">
                <a:solidFill>
                  <a:schemeClr val="bg2">
                    <a:lumMod val="50000"/>
                  </a:schemeClr>
                </a:solidFill>
                <a:latin typeface="HGｺﾞｼｯｸE" panose="020B0909000000000000" pitchFamily="49" charset="-128"/>
                <a:ea typeface="HGｺﾞｼｯｸE" panose="020B0909000000000000" pitchFamily="49" charset="-128"/>
              </a:rPr>
              <a:t>ブクログや読書メーターなどの先行しているWeb本棚サービスとの違いは…</a:t>
            </a:r>
            <a:endParaRPr dirty="0">
              <a:solidFill>
                <a:schemeClr val="bg2">
                  <a:lumMod val="50000"/>
                </a:schemeClr>
              </a:solidFill>
              <a:latin typeface="HGｺﾞｼｯｸE" panose="020B0909000000000000" pitchFamily="49" charset="-128"/>
              <a:ea typeface="HGｺﾞｼｯｸE" panose="020B0909000000000000" pitchFamily="49" charset="-128"/>
            </a:endParaRPr>
          </a:p>
        </p:txBody>
      </p:sp>
      <p:sp>
        <p:nvSpPr>
          <p:cNvPr id="86" name="Google Shape;86;p17"/>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87" name="Google Shape;87;p17"/>
          <p:cNvSpPr txBox="1">
            <a:spLocks noGrp="1"/>
          </p:cNvSpPr>
          <p:nvPr>
            <p:ph type="body" idx="1"/>
          </p:nvPr>
        </p:nvSpPr>
        <p:spPr>
          <a:xfrm>
            <a:off x="276050" y="1547625"/>
            <a:ext cx="855625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ja" sz="3600" dirty="0">
                <a:solidFill>
                  <a:schemeClr val="accent3"/>
                </a:solidFill>
                <a:latin typeface="HGSｺﾞｼｯｸE" panose="020B0900000000000000" pitchFamily="50" charset="-128"/>
                <a:ea typeface="HGSｺﾞｼｯｸE" panose="020B0900000000000000" pitchFamily="50" charset="-128"/>
              </a:rPr>
              <a:t>テーマごとにまとめて公開できること！</a:t>
            </a:r>
            <a:endParaRPr sz="3600" dirty="0">
              <a:solidFill>
                <a:schemeClr val="accent3"/>
              </a:solidFill>
              <a:latin typeface="HGSｺﾞｼｯｸE" panose="020B0900000000000000" pitchFamily="50" charset="-128"/>
              <a:ea typeface="HGSｺﾞｼｯｸE" panose="020B0900000000000000" pitchFamily="50" charset="-128"/>
            </a:endParaRPr>
          </a:p>
        </p:txBody>
      </p:sp>
      <p:sp>
        <p:nvSpPr>
          <p:cNvPr id="88" name="Google Shape;88;p17"/>
          <p:cNvSpPr txBox="1"/>
          <p:nvPr/>
        </p:nvSpPr>
        <p:spPr>
          <a:xfrm>
            <a:off x="134679" y="2571750"/>
            <a:ext cx="5372986" cy="20427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dirty="0">
                <a:solidFill>
                  <a:schemeClr val="dk2"/>
                </a:solidFill>
                <a:latin typeface="HGｺﾞｼｯｸE" panose="020B0909000000000000" pitchFamily="49" charset="-128"/>
                <a:ea typeface="HGｺﾞｼｯｸE" panose="020B0909000000000000" pitchFamily="49" charset="-128"/>
                <a:cs typeface="Proxima Nova"/>
                <a:sym typeface="Proxima Nova"/>
              </a:rPr>
              <a:t>テーマをさらにシリーズとしてまとめることもできる。</a:t>
            </a:r>
            <a:endParaRPr sz="1800" dirty="0">
              <a:solidFill>
                <a:schemeClr val="dk2"/>
              </a:solidFill>
              <a:latin typeface="HGｺﾞｼｯｸE" panose="020B0909000000000000" pitchFamily="49" charset="-128"/>
              <a:ea typeface="HGｺﾞｼｯｸE" panose="020B0909000000000000" pitchFamily="49" charset="-128"/>
              <a:cs typeface="Proxima Nova"/>
              <a:sym typeface="Proxima Nova"/>
            </a:endParaRPr>
          </a:p>
          <a:p>
            <a:pPr marL="0" lvl="0" indent="0" algn="l" rtl="0">
              <a:spcBef>
                <a:spcPts val="0"/>
              </a:spcBef>
              <a:spcAft>
                <a:spcPts val="0"/>
              </a:spcAft>
              <a:buNone/>
            </a:pPr>
            <a:endParaRPr sz="1800" dirty="0">
              <a:solidFill>
                <a:schemeClr val="dk2"/>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dk2"/>
                </a:solidFill>
                <a:latin typeface="HGｺﾞｼｯｸE" panose="020B0909000000000000" pitchFamily="49" charset="-128"/>
                <a:ea typeface="HGｺﾞｼｯｸE" panose="020B0909000000000000" pitchFamily="49" charset="-128"/>
                <a:cs typeface="Proxima Nova"/>
                <a:sym typeface="Proxima Nova"/>
              </a:rPr>
              <a:t>作成したテーマのタグとして，シリーズ名を設定</a:t>
            </a:r>
            <a:endParaRPr dirty="0">
              <a:solidFill>
                <a:schemeClr val="dk2"/>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dk2"/>
                </a:solidFill>
                <a:latin typeface="HGｺﾞｼｯｸE" panose="020B0909000000000000" pitchFamily="49" charset="-128"/>
                <a:ea typeface="HGｺﾞｼｯｸE" panose="020B0909000000000000" pitchFamily="49" charset="-128"/>
                <a:cs typeface="Proxima Nova"/>
                <a:sym typeface="Proxima Nova"/>
              </a:rPr>
              <a:t>検索ボックスにシリーズ名を入力→検索</a:t>
            </a:r>
            <a:endParaRPr dirty="0">
              <a:solidFill>
                <a:schemeClr val="dk2"/>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dk2"/>
                </a:solidFill>
                <a:latin typeface="HGｺﾞｼｯｸE" panose="020B0909000000000000" pitchFamily="49" charset="-128"/>
                <a:ea typeface="HGｺﾞｼｯｸE" panose="020B0909000000000000" pitchFamily="49" charset="-128"/>
                <a:cs typeface="Proxima Nova"/>
                <a:sym typeface="Proxima Nova"/>
              </a:rPr>
              <a:t>シリーズに含まれるテーマが最新順で表示される</a:t>
            </a:r>
            <a:endParaRPr dirty="0">
              <a:solidFill>
                <a:schemeClr val="dk2"/>
              </a:solidFill>
              <a:latin typeface="HGｺﾞｼｯｸE" panose="020B0909000000000000" pitchFamily="49" charset="-128"/>
              <a:ea typeface="HGｺﾞｼｯｸE" panose="020B0909000000000000" pitchFamily="49" charset="-128"/>
              <a:cs typeface="Proxima Nova"/>
              <a:sym typeface="Proxima Nova"/>
            </a:endParaRPr>
          </a:p>
          <a:p>
            <a:pPr marL="457200" lvl="0" indent="-317500" algn="l" rtl="0">
              <a:spcBef>
                <a:spcPts val="0"/>
              </a:spcBef>
              <a:spcAft>
                <a:spcPts val="0"/>
              </a:spcAft>
              <a:buClr>
                <a:schemeClr val="dk2"/>
              </a:buClr>
              <a:buSzPts val="1400"/>
              <a:buFont typeface="Proxima Nova"/>
              <a:buAutoNum type="arabicPeriod"/>
            </a:pPr>
            <a:r>
              <a:rPr lang="ja" dirty="0">
                <a:solidFill>
                  <a:schemeClr val="dk2"/>
                </a:solidFill>
                <a:latin typeface="HGｺﾞｼｯｸE" panose="020B0909000000000000" pitchFamily="49" charset="-128"/>
                <a:ea typeface="HGｺﾞｼｯｸE" panose="020B0909000000000000" pitchFamily="49" charset="-128"/>
                <a:cs typeface="Proxima Nova"/>
                <a:sym typeface="Proxima Nova"/>
              </a:rPr>
              <a:t>その他のWebページにシリーズ単位で組み込むことも可能</a:t>
            </a:r>
            <a:endParaRPr dirty="0">
              <a:solidFill>
                <a:schemeClr val="dk2"/>
              </a:solidFill>
              <a:latin typeface="HGｺﾞｼｯｸE" panose="020B0909000000000000" pitchFamily="49" charset="-128"/>
              <a:ea typeface="HGｺﾞｼｯｸE" panose="020B0909000000000000" pitchFamily="49" charset="-128"/>
              <a:cs typeface="Proxima Nova"/>
              <a:sym typeface="Proxima Nova"/>
            </a:endParaRPr>
          </a:p>
        </p:txBody>
      </p:sp>
      <p:pic>
        <p:nvPicPr>
          <p:cNvPr id="89" name="Google Shape;89;p17"/>
          <p:cNvPicPr preferRelativeResize="0"/>
          <p:nvPr/>
        </p:nvPicPr>
        <p:blipFill>
          <a:blip r:embed="rId3">
            <a:alphaModFix/>
          </a:blip>
          <a:stretch>
            <a:fillRect/>
          </a:stretch>
        </p:blipFill>
        <p:spPr>
          <a:xfrm>
            <a:off x="5297450" y="2400325"/>
            <a:ext cx="3464149" cy="842475"/>
          </a:xfrm>
          <a:prstGeom prst="rect">
            <a:avLst/>
          </a:prstGeom>
          <a:noFill/>
          <a:ln>
            <a:noFill/>
          </a:ln>
        </p:spPr>
      </p:pic>
      <p:pic>
        <p:nvPicPr>
          <p:cNvPr id="90" name="Google Shape;90;p17"/>
          <p:cNvPicPr preferRelativeResize="0"/>
          <p:nvPr/>
        </p:nvPicPr>
        <p:blipFill>
          <a:blip r:embed="rId4">
            <a:alphaModFix/>
          </a:blip>
          <a:stretch>
            <a:fillRect/>
          </a:stretch>
        </p:blipFill>
        <p:spPr>
          <a:xfrm>
            <a:off x="5406950" y="3823675"/>
            <a:ext cx="3509350" cy="1105525"/>
          </a:xfrm>
          <a:prstGeom prst="rect">
            <a:avLst/>
          </a:prstGeom>
          <a:noFill/>
          <a:ln>
            <a:noFill/>
          </a:ln>
        </p:spPr>
      </p:pic>
      <p:sp>
        <p:nvSpPr>
          <p:cNvPr id="91" name="Google Shape;91;p17"/>
          <p:cNvSpPr/>
          <p:nvPr/>
        </p:nvSpPr>
        <p:spPr>
          <a:xfrm>
            <a:off x="5199500" y="3631925"/>
            <a:ext cx="923700" cy="572700"/>
          </a:xfrm>
          <a:prstGeom prst="cloud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 name="Google Shape;92;p17"/>
          <p:cNvSpPr/>
          <p:nvPr/>
        </p:nvSpPr>
        <p:spPr>
          <a:xfrm>
            <a:off x="7332325" y="2636650"/>
            <a:ext cx="923700" cy="572700"/>
          </a:xfrm>
          <a:prstGeom prst="cloud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 name="Google Shape;93;p17"/>
          <p:cNvSpPr/>
          <p:nvPr/>
        </p:nvSpPr>
        <p:spPr>
          <a:xfrm rot="-1647965">
            <a:off x="6242227" y="3268017"/>
            <a:ext cx="1168848" cy="265814"/>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advTm="12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ja" dirty="0">
                <a:latin typeface="HGSｺﾞｼｯｸE" panose="020B0900000000000000" pitchFamily="50" charset="-128"/>
                <a:ea typeface="HGSｺﾞｼｯｸE" panose="020B0900000000000000" pitchFamily="50" charset="-128"/>
              </a:rPr>
              <a:t>ナラ🔔ベルWebサービスってどんな</a:t>
            </a:r>
            <a:r>
              <a:rPr lang="ja" dirty="0" smtClean="0">
                <a:latin typeface="HGSｺﾞｼｯｸE" panose="020B0900000000000000" pitchFamily="50" charset="-128"/>
                <a:ea typeface="HGSｺﾞｼｯｸE" panose="020B0900000000000000" pitchFamily="50" charset="-128"/>
              </a:rPr>
              <a:t>システム</a:t>
            </a:r>
            <a:r>
              <a:rPr lang="ja-JP" altLang="en-US" dirty="0">
                <a:latin typeface="HGｺﾞｼｯｸE" panose="020B0909000000000000" pitchFamily="49" charset="-128"/>
                <a:ea typeface="HGｺﾞｼｯｸE" panose="020B0909000000000000" pitchFamily="49" charset="-128"/>
              </a:rPr>
              <a:t>？</a:t>
            </a:r>
            <a:endParaRPr dirty="0">
              <a:latin typeface="HGSｺﾞｼｯｸE" panose="020B0900000000000000" pitchFamily="50" charset="-128"/>
              <a:ea typeface="HGSｺﾞｼｯｸE" panose="020B0900000000000000" pitchFamily="50" charset="-128"/>
            </a:endParaRPr>
          </a:p>
        </p:txBody>
      </p:sp>
      <p:sp>
        <p:nvSpPr>
          <p:cNvPr id="99" name="Google Shape;99;p18"/>
          <p:cNvSpPr txBox="1">
            <a:spLocks noGrp="1"/>
          </p:cNvSpPr>
          <p:nvPr>
            <p:ph type="body" idx="1"/>
          </p:nvPr>
        </p:nvSpPr>
        <p:spPr>
          <a:xfrm>
            <a:off x="311700" y="1081800"/>
            <a:ext cx="8604600" cy="76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 dirty="0">
                <a:solidFill>
                  <a:schemeClr val="bg2">
                    <a:lumMod val="50000"/>
                  </a:schemeClr>
                </a:solidFill>
                <a:latin typeface="HGｺﾞｼｯｸE" panose="020B0909000000000000" pitchFamily="49" charset="-128"/>
                <a:ea typeface="HGｺﾞｼｯｸE" panose="020B0909000000000000" pitchFamily="49" charset="-128"/>
              </a:rPr>
              <a:t>ナラ🔔ベルWebシステムは，書籍とWebページを一緒に紹介できることも特徴の一つです。どんな使い方でも自由です。</a:t>
            </a:r>
            <a:endParaRPr dirty="0">
              <a:solidFill>
                <a:schemeClr val="bg2">
                  <a:lumMod val="50000"/>
                </a:schemeClr>
              </a:solidFill>
              <a:latin typeface="HGｺﾞｼｯｸE" panose="020B0909000000000000" pitchFamily="49" charset="-128"/>
              <a:ea typeface="HGｺﾞｼｯｸE" panose="020B0909000000000000" pitchFamily="49" charset="-128"/>
            </a:endParaRPr>
          </a:p>
        </p:txBody>
      </p:sp>
      <p:sp>
        <p:nvSpPr>
          <p:cNvPr id="100" name="Google Shape;100;p18"/>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01" name="Google Shape;101;p18"/>
          <p:cNvSpPr txBox="1"/>
          <p:nvPr/>
        </p:nvSpPr>
        <p:spPr>
          <a:xfrm>
            <a:off x="464100" y="1940375"/>
            <a:ext cx="3978000" cy="306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ja" sz="1800" b="1" dirty="0"/>
              <a:t>【利用者】</a:t>
            </a:r>
            <a:endParaRPr sz="1800" b="1" dirty="0"/>
          </a:p>
          <a:p>
            <a:pPr marL="457200" lvl="0" indent="-298450" algn="l" rtl="0">
              <a:lnSpc>
                <a:spcPct val="115000"/>
              </a:lnSpc>
              <a:spcBef>
                <a:spcPts val="1800"/>
              </a:spcBef>
              <a:spcAft>
                <a:spcPts val="0"/>
              </a:spcAft>
              <a:buSzPts val="1100"/>
              <a:buChar char="●"/>
            </a:pPr>
            <a:r>
              <a:rPr lang="ja" sz="1100" dirty="0">
                <a:solidFill>
                  <a:schemeClr val="bg2">
                    <a:lumMod val="50000"/>
                  </a:schemeClr>
                </a:solidFill>
              </a:rPr>
              <a:t>公共図書館，学校図書館，専門図書館，美術館，博物館</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図書館員，司書，図書館を基盤に活動しているグループ（図書館友の会など）</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展覧会や催事，研究会を主宰する方や組織</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授業や講義，講座などを開催している方や組織</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研究活動や調査活動などを行いその成果を公表している個人や組織</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その他，書籍やWebページをリスティングして公開・配布している個人や組織</a:t>
            </a:r>
            <a:endParaRPr sz="1100" dirty="0">
              <a:solidFill>
                <a:schemeClr val="bg2">
                  <a:lumMod val="50000"/>
                </a:schemeClr>
              </a:solidFill>
            </a:endParaRPr>
          </a:p>
          <a:p>
            <a:pPr marL="0" lvl="0" indent="0" algn="l" rtl="0">
              <a:spcBef>
                <a:spcPts val="1800"/>
              </a:spcBef>
              <a:spcAft>
                <a:spcPts val="0"/>
              </a:spcAft>
              <a:buNone/>
            </a:pPr>
            <a:endParaRPr sz="1800" dirty="0">
              <a:solidFill>
                <a:schemeClr val="dk2"/>
              </a:solidFill>
              <a:latin typeface="Proxima Nova"/>
              <a:ea typeface="Proxima Nova"/>
              <a:cs typeface="Proxima Nova"/>
              <a:sym typeface="Proxima Nova"/>
            </a:endParaRPr>
          </a:p>
        </p:txBody>
      </p:sp>
      <p:sp>
        <p:nvSpPr>
          <p:cNvPr id="102" name="Google Shape;102;p18"/>
          <p:cNvSpPr txBox="1"/>
          <p:nvPr/>
        </p:nvSpPr>
        <p:spPr>
          <a:xfrm>
            <a:off x="4594500" y="1940375"/>
            <a:ext cx="4151400" cy="306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ja" sz="1800" b="1" dirty="0"/>
              <a:t>【利用方法】</a:t>
            </a:r>
            <a:endParaRPr sz="1800" b="1" dirty="0"/>
          </a:p>
          <a:p>
            <a:pPr marL="457200" lvl="0" indent="-298450" algn="l" rtl="0">
              <a:lnSpc>
                <a:spcPct val="115000"/>
              </a:lnSpc>
              <a:spcBef>
                <a:spcPts val="1800"/>
              </a:spcBef>
              <a:spcAft>
                <a:spcPts val="0"/>
              </a:spcAft>
              <a:buSzPts val="1100"/>
              <a:buChar char="●"/>
            </a:pPr>
            <a:r>
              <a:rPr lang="ja" sz="1100" dirty="0">
                <a:solidFill>
                  <a:schemeClr val="bg2">
                    <a:lumMod val="50000"/>
                  </a:schemeClr>
                </a:solidFill>
              </a:rPr>
              <a:t>図書館や学校で行う書籍に関わる展示をWebで公開する。</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図書館や学校で作成しているいろいろな書籍リストをWebで簡単に公開する。</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展示会や催事の実施に合わせて，補足情報として書籍やWebの情報をまとめて公開する。</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いろいろな講座や授業などで必要となる参考資料のリストを作って公開する。</a:t>
            </a:r>
            <a:endParaRPr sz="1100" dirty="0">
              <a:solidFill>
                <a:schemeClr val="bg2">
                  <a:lumMod val="50000"/>
                </a:schemeClr>
              </a:solidFill>
            </a:endParaRPr>
          </a:p>
          <a:p>
            <a:pPr marL="457200" lvl="0" indent="-298450" algn="l" rtl="0">
              <a:lnSpc>
                <a:spcPct val="115000"/>
              </a:lnSpc>
              <a:spcBef>
                <a:spcPts val="0"/>
              </a:spcBef>
              <a:spcAft>
                <a:spcPts val="0"/>
              </a:spcAft>
              <a:buSzPts val="1100"/>
              <a:buChar char="●"/>
            </a:pPr>
            <a:r>
              <a:rPr lang="ja" sz="1100" dirty="0">
                <a:solidFill>
                  <a:schemeClr val="bg2">
                    <a:lumMod val="50000"/>
                  </a:schemeClr>
                </a:solidFill>
              </a:rPr>
              <a:t>個人で調べたことを公開・広報する際に，参考資料として本やWebページをまとめて公開する。</a:t>
            </a:r>
            <a:endParaRPr sz="1100" dirty="0">
              <a:solidFill>
                <a:schemeClr val="bg2">
                  <a:lumMod val="50000"/>
                </a:schemeClr>
              </a:solidFill>
            </a:endParaRPr>
          </a:p>
          <a:p>
            <a:pPr marL="0" lvl="0" indent="0" algn="l" rtl="0">
              <a:spcBef>
                <a:spcPts val="1800"/>
              </a:spcBef>
              <a:spcAft>
                <a:spcPts val="0"/>
              </a:spcAft>
              <a:buNone/>
            </a:pPr>
            <a:endParaRPr dirty="0">
              <a:latin typeface="Proxima Nova"/>
              <a:ea typeface="Proxima Nova"/>
              <a:cs typeface="Proxima Nova"/>
              <a:sym typeface="Proxima Nova"/>
            </a:endParaRPr>
          </a:p>
        </p:txBody>
      </p:sp>
    </p:spTree>
  </p:cSld>
  <p:clrMapOvr>
    <a:masterClrMapping/>
  </p:clrMapOvr>
  <p:transition spd="med" advClick="0" advTm="12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ja" dirty="0">
                <a:latin typeface="HGｺﾞｼｯｸE" panose="020B0909000000000000" pitchFamily="49" charset="-128"/>
                <a:ea typeface="HGｺﾞｼｯｸE" panose="020B0909000000000000" pitchFamily="49" charset="-128"/>
              </a:rPr>
              <a:t>ナラ🔔ベルWebサービスってどんな</a:t>
            </a:r>
            <a:r>
              <a:rPr lang="ja" dirty="0" smtClean="0">
                <a:latin typeface="HGｺﾞｼｯｸE" panose="020B0909000000000000" pitchFamily="49" charset="-128"/>
                <a:ea typeface="HGｺﾞｼｯｸE" panose="020B0909000000000000" pitchFamily="49" charset="-128"/>
              </a:rPr>
              <a:t>システム</a:t>
            </a:r>
            <a:r>
              <a:rPr lang="ja-JP" altLang="en-US" dirty="0">
                <a:latin typeface="HGｺﾞｼｯｸE" panose="020B0909000000000000" pitchFamily="49" charset="-128"/>
                <a:ea typeface="HGｺﾞｼｯｸE" panose="020B0909000000000000" pitchFamily="49" charset="-128"/>
              </a:rPr>
              <a:t>？</a:t>
            </a:r>
            <a:endParaRPr dirty="0">
              <a:latin typeface="HGｺﾞｼｯｸE" panose="020B0909000000000000" pitchFamily="49" charset="-128"/>
              <a:ea typeface="HGｺﾞｼｯｸE" panose="020B0909000000000000" pitchFamily="49" charset="-128"/>
            </a:endParaRPr>
          </a:p>
        </p:txBody>
      </p:sp>
      <p:sp>
        <p:nvSpPr>
          <p:cNvPr id="108" name="Google Shape;108;p19"/>
          <p:cNvSpPr txBox="1">
            <a:spLocks noGrp="1"/>
          </p:cNvSpPr>
          <p:nvPr>
            <p:ph type="body" idx="1"/>
          </p:nvPr>
        </p:nvSpPr>
        <p:spPr>
          <a:xfrm>
            <a:off x="311700" y="1118700"/>
            <a:ext cx="8604600" cy="61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 sz="1200" dirty="0"/>
              <a:t>　</a:t>
            </a:r>
            <a:r>
              <a:rPr lang="ja" sz="1200" dirty="0">
                <a:solidFill>
                  <a:schemeClr val="bg2">
                    <a:lumMod val="50000"/>
                  </a:schemeClr>
                </a:solidFill>
                <a:latin typeface="HGｺﾞｼｯｸE" panose="020B0909000000000000" pitchFamily="49" charset="-128"/>
                <a:ea typeface="HGｺﾞｼｯｸE" panose="020B0909000000000000" pitchFamily="49" charset="-128"/>
              </a:rPr>
              <a:t>ページデザインは，無骨な感じ（言い換えれば，スタイリッシュとはいえない…）。ページトップには，PC版もモバイル版もスライダーを配置して，書影やテーマのイメージ画像を表示。CSSデザインフレームワークはBootStrap4.　</a:t>
            </a:r>
            <a:endParaRPr sz="1200" dirty="0">
              <a:solidFill>
                <a:schemeClr val="bg2">
                  <a:lumMod val="50000"/>
                </a:schemeClr>
              </a:solidFill>
              <a:latin typeface="HGｺﾞｼｯｸE" panose="020B0909000000000000" pitchFamily="49" charset="-128"/>
              <a:ea typeface="HGｺﾞｼｯｸE" panose="020B0909000000000000" pitchFamily="49" charset="-128"/>
            </a:endParaRPr>
          </a:p>
        </p:txBody>
      </p:sp>
      <p:pic>
        <p:nvPicPr>
          <p:cNvPr id="109" name="Google Shape;109;p19">
            <a:hlinkClick r:id="rId3"/>
          </p:cNvPr>
          <p:cNvPicPr preferRelativeResize="0"/>
          <p:nvPr/>
        </p:nvPicPr>
        <p:blipFill>
          <a:blip r:embed="rId4">
            <a:alphaModFix/>
          </a:blip>
          <a:stretch>
            <a:fillRect/>
          </a:stretch>
        </p:blipFill>
        <p:spPr>
          <a:xfrm>
            <a:off x="1559275" y="1926050"/>
            <a:ext cx="5900943" cy="2851200"/>
          </a:xfrm>
          <a:prstGeom prst="rect">
            <a:avLst/>
          </a:prstGeom>
          <a:noFill/>
          <a:ln>
            <a:noFill/>
          </a:ln>
        </p:spPr>
      </p:pic>
      <p:sp>
        <p:nvSpPr>
          <p:cNvPr id="110" name="Google Shape;110;p19"/>
          <p:cNvSpPr txBox="1"/>
          <p:nvPr/>
        </p:nvSpPr>
        <p:spPr>
          <a:xfrm>
            <a:off x="655025" y="4711300"/>
            <a:ext cx="17895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transition spd="med" advClick="0" advTm="12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ja" dirty="0">
                <a:latin typeface="HGｺﾞｼｯｸE" panose="020B0909000000000000" pitchFamily="49" charset="-128"/>
                <a:ea typeface="HGｺﾞｼｯｸE" panose="020B0909000000000000" pitchFamily="49" charset="-128"/>
              </a:rPr>
              <a:t>ナラ🔔ベルWebサービスってどんな</a:t>
            </a:r>
            <a:r>
              <a:rPr lang="ja" dirty="0" smtClean="0">
                <a:latin typeface="HGｺﾞｼｯｸE" panose="020B0909000000000000" pitchFamily="49" charset="-128"/>
                <a:ea typeface="HGｺﾞｼｯｸE" panose="020B0909000000000000" pitchFamily="49" charset="-128"/>
              </a:rPr>
              <a:t>システム</a:t>
            </a:r>
            <a:r>
              <a:rPr lang="ja-JP" altLang="en-US" dirty="0">
                <a:latin typeface="HGｺﾞｼｯｸE" panose="020B0909000000000000" pitchFamily="49" charset="-128"/>
                <a:ea typeface="HGｺﾞｼｯｸE" panose="020B0909000000000000" pitchFamily="49" charset="-128"/>
              </a:rPr>
              <a:t>？</a:t>
            </a:r>
            <a:endParaRPr dirty="0">
              <a:latin typeface="HGｺﾞｼｯｸE" panose="020B0909000000000000" pitchFamily="49" charset="-128"/>
              <a:ea typeface="HGｺﾞｼｯｸE" panose="020B0909000000000000" pitchFamily="49" charset="-128"/>
            </a:endParaRPr>
          </a:p>
        </p:txBody>
      </p:sp>
      <p:sp>
        <p:nvSpPr>
          <p:cNvPr id="116" name="Google Shape;116;p20"/>
          <p:cNvSpPr txBox="1">
            <a:spLocks noGrp="1"/>
          </p:cNvSpPr>
          <p:nvPr>
            <p:ph type="body" idx="1"/>
          </p:nvPr>
        </p:nvSpPr>
        <p:spPr>
          <a:xfrm>
            <a:off x="311700" y="1152475"/>
            <a:ext cx="8520600" cy="72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 dirty="0"/>
              <a:t>　</a:t>
            </a:r>
            <a:r>
              <a:rPr lang="ja" dirty="0">
                <a:solidFill>
                  <a:schemeClr val="bg2">
                    <a:lumMod val="50000"/>
                  </a:schemeClr>
                </a:solidFill>
                <a:latin typeface="HGｺﾞｼｯｸE" panose="020B0909000000000000" pitchFamily="49" charset="-128"/>
                <a:ea typeface="HGｺﾞｼｯｸE" panose="020B0909000000000000" pitchFamily="49" charset="-128"/>
              </a:rPr>
              <a:t>作ったテーマは，一覧で表示されます。ユーザーのマイページには，自分の作ったテーマだけが並びます。マイページのタイトルは各自で設定します。</a:t>
            </a:r>
            <a:endParaRPr dirty="0">
              <a:solidFill>
                <a:schemeClr val="bg2">
                  <a:lumMod val="50000"/>
                </a:schemeClr>
              </a:solidFill>
              <a:latin typeface="HGｺﾞｼｯｸE" panose="020B0909000000000000" pitchFamily="49" charset="-128"/>
              <a:ea typeface="HGｺﾞｼｯｸE" panose="020B0909000000000000" pitchFamily="49" charset="-128"/>
            </a:endParaRPr>
          </a:p>
        </p:txBody>
      </p:sp>
      <p:pic>
        <p:nvPicPr>
          <p:cNvPr id="117" name="Google Shape;117;p20"/>
          <p:cNvPicPr preferRelativeResize="0"/>
          <p:nvPr/>
        </p:nvPicPr>
        <p:blipFill>
          <a:blip r:embed="rId3">
            <a:alphaModFix/>
          </a:blip>
          <a:stretch>
            <a:fillRect/>
          </a:stretch>
        </p:blipFill>
        <p:spPr>
          <a:xfrm>
            <a:off x="6228550" y="2009925"/>
            <a:ext cx="1998024" cy="2963526"/>
          </a:xfrm>
          <a:prstGeom prst="rect">
            <a:avLst/>
          </a:prstGeom>
          <a:noFill/>
          <a:ln>
            <a:noFill/>
          </a:ln>
        </p:spPr>
      </p:pic>
      <p:pic>
        <p:nvPicPr>
          <p:cNvPr id="118" name="Google Shape;118;p20"/>
          <p:cNvPicPr preferRelativeResize="0"/>
          <p:nvPr/>
        </p:nvPicPr>
        <p:blipFill>
          <a:blip r:embed="rId4">
            <a:alphaModFix/>
          </a:blip>
          <a:stretch>
            <a:fillRect/>
          </a:stretch>
        </p:blipFill>
        <p:spPr>
          <a:xfrm>
            <a:off x="311700" y="3157450"/>
            <a:ext cx="3618525" cy="398975"/>
          </a:xfrm>
          <a:prstGeom prst="rect">
            <a:avLst/>
          </a:prstGeom>
          <a:noFill/>
          <a:ln>
            <a:noFill/>
          </a:ln>
        </p:spPr>
      </p:pic>
      <p:pic>
        <p:nvPicPr>
          <p:cNvPr id="119" name="Google Shape;119;p20"/>
          <p:cNvPicPr preferRelativeResize="0"/>
          <p:nvPr/>
        </p:nvPicPr>
        <p:blipFill>
          <a:blip r:embed="rId5">
            <a:alphaModFix/>
          </a:blip>
          <a:stretch>
            <a:fillRect/>
          </a:stretch>
        </p:blipFill>
        <p:spPr>
          <a:xfrm>
            <a:off x="4236421" y="1951375"/>
            <a:ext cx="1204925" cy="3123025"/>
          </a:xfrm>
          <a:prstGeom prst="rect">
            <a:avLst/>
          </a:prstGeom>
          <a:noFill/>
          <a:ln>
            <a:noFill/>
          </a:ln>
        </p:spPr>
      </p:pic>
      <p:sp>
        <p:nvSpPr>
          <p:cNvPr id="120" name="Google Shape;120;p20"/>
          <p:cNvSpPr/>
          <p:nvPr/>
        </p:nvSpPr>
        <p:spPr>
          <a:xfrm>
            <a:off x="1085000" y="4017275"/>
            <a:ext cx="1675500" cy="762300"/>
          </a:xfrm>
          <a:prstGeom prst="cloudCallout">
            <a:avLst>
              <a:gd name="adj1" fmla="val 28921"/>
              <a:gd name="adj2" fmla="val -9504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900" b="1" dirty="0"/>
              <a:t>ページタイトル</a:t>
            </a:r>
            <a:endParaRPr sz="900" b="1" dirty="0"/>
          </a:p>
        </p:txBody>
      </p:sp>
      <p:sp>
        <p:nvSpPr>
          <p:cNvPr id="121" name="Google Shape;121;p20"/>
          <p:cNvSpPr/>
          <p:nvPr/>
        </p:nvSpPr>
        <p:spPr>
          <a:xfrm>
            <a:off x="1505250" y="2009925"/>
            <a:ext cx="1675500" cy="762300"/>
          </a:xfrm>
          <a:prstGeom prst="cloudCallout">
            <a:avLst>
              <a:gd name="adj1" fmla="val 121240"/>
              <a:gd name="adj2" fmla="val 1424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900" b="1" dirty="0"/>
              <a:t>ユーザー情報</a:t>
            </a:r>
            <a:endParaRPr sz="900" b="1" dirty="0"/>
          </a:p>
        </p:txBody>
      </p:sp>
      <p:sp>
        <p:nvSpPr>
          <p:cNvPr id="122" name="Google Shape;122;p20"/>
          <p:cNvSpPr/>
          <p:nvPr/>
        </p:nvSpPr>
        <p:spPr>
          <a:xfrm>
            <a:off x="5390800" y="4312100"/>
            <a:ext cx="1675500" cy="762300"/>
          </a:xfrm>
          <a:prstGeom prst="cloudCallout">
            <a:avLst>
              <a:gd name="adj1" fmla="val 22530"/>
              <a:gd name="adj2" fmla="val -15850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900" b="1" dirty="0"/>
              <a:t>テーマ一覧</a:t>
            </a:r>
            <a:endParaRPr sz="900" b="1" dirty="0"/>
          </a:p>
        </p:txBody>
      </p:sp>
    </p:spTree>
  </p:cSld>
  <p:clrMapOvr>
    <a:masterClrMapping/>
  </p:clrMapOvr>
  <p:transition spd="med" advClick="0" advTm="12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ja" dirty="0">
                <a:latin typeface="HGｺﾞｼｯｸE" panose="020B0909000000000000" pitchFamily="49" charset="-128"/>
                <a:ea typeface="HGｺﾞｼｯｸE" panose="020B0909000000000000" pitchFamily="49" charset="-128"/>
              </a:rPr>
              <a:t>ナラ🔔ベルWebサービスってどんな</a:t>
            </a:r>
            <a:r>
              <a:rPr lang="ja" dirty="0" smtClean="0">
                <a:latin typeface="HGｺﾞｼｯｸE" panose="020B0909000000000000" pitchFamily="49" charset="-128"/>
                <a:ea typeface="HGｺﾞｼｯｸE" panose="020B0909000000000000" pitchFamily="49" charset="-128"/>
              </a:rPr>
              <a:t>システム</a:t>
            </a:r>
            <a:r>
              <a:rPr lang="ja-JP" altLang="en-US" dirty="0">
                <a:latin typeface="HGｺﾞｼｯｸE" panose="020B0909000000000000" pitchFamily="49" charset="-128"/>
                <a:ea typeface="HGｺﾞｼｯｸE" panose="020B0909000000000000" pitchFamily="49" charset="-128"/>
              </a:rPr>
              <a:t>？</a:t>
            </a:r>
            <a:endParaRPr dirty="0">
              <a:latin typeface="HGｺﾞｼｯｸE" panose="020B0909000000000000" pitchFamily="49" charset="-128"/>
              <a:ea typeface="HGｺﾞｼｯｸE" panose="020B0909000000000000" pitchFamily="49" charset="-128"/>
            </a:endParaRPr>
          </a:p>
        </p:txBody>
      </p:sp>
      <p:sp>
        <p:nvSpPr>
          <p:cNvPr id="128" name="Google Shape;128;p21"/>
          <p:cNvSpPr txBox="1">
            <a:spLocks noGrp="1"/>
          </p:cNvSpPr>
          <p:nvPr>
            <p:ph type="body" idx="1"/>
          </p:nvPr>
        </p:nvSpPr>
        <p:spPr>
          <a:xfrm>
            <a:off x="311700" y="984525"/>
            <a:ext cx="3647700" cy="40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400" dirty="0">
                <a:solidFill>
                  <a:schemeClr val="bg2">
                    <a:lumMod val="50000"/>
                  </a:schemeClr>
                </a:solidFill>
                <a:latin typeface="HGｺﾞｼｯｸE" panose="020B0909000000000000" pitchFamily="49" charset="-128"/>
                <a:ea typeface="HGｺﾞｼｯｸE" panose="020B0909000000000000" pitchFamily="49" charset="-128"/>
              </a:rPr>
              <a:t>【書誌詳細】</a:t>
            </a:r>
            <a:endParaRPr sz="1400" dirty="0">
              <a:solidFill>
                <a:schemeClr val="bg2">
                  <a:lumMod val="50000"/>
                </a:schemeClr>
              </a:solidFill>
              <a:latin typeface="HGｺﾞｼｯｸE" panose="020B0909000000000000" pitchFamily="49" charset="-128"/>
              <a:ea typeface="HGｺﾞｼｯｸE" panose="020B0909000000000000" pitchFamily="49" charset="-128"/>
            </a:endParaRPr>
          </a:p>
          <a:p>
            <a:pPr marL="0" lvl="0" indent="0" algn="l" rtl="0">
              <a:spcBef>
                <a:spcPts val="1600"/>
              </a:spcBef>
              <a:spcAft>
                <a:spcPts val="0"/>
              </a:spcAft>
              <a:buNone/>
            </a:pPr>
            <a:r>
              <a:rPr lang="ja" sz="1200" dirty="0">
                <a:solidFill>
                  <a:schemeClr val="bg2">
                    <a:lumMod val="50000"/>
                  </a:schemeClr>
                </a:solidFill>
                <a:latin typeface="HGｺﾞｼｯｸE" panose="020B0909000000000000" pitchFamily="49" charset="-128"/>
                <a:ea typeface="HGｺﾞｼｯｸE" panose="020B0909000000000000" pitchFamily="49" charset="-128"/>
              </a:rPr>
              <a:t>　書籍にISBNがあり，書誌ユーティリティにデータがある場合には，様々なデータが自動で表示されます。</a:t>
            </a:r>
            <a:endParaRPr sz="1200" dirty="0">
              <a:solidFill>
                <a:schemeClr val="bg2">
                  <a:lumMod val="50000"/>
                </a:schemeClr>
              </a:solidFill>
              <a:latin typeface="HGｺﾞｼｯｸE" panose="020B0909000000000000" pitchFamily="49" charset="-128"/>
              <a:ea typeface="HGｺﾞｼｯｸE" panose="020B0909000000000000" pitchFamily="49" charset="-128"/>
            </a:endParaRPr>
          </a:p>
          <a:p>
            <a:pPr marL="0" lvl="0" indent="0" algn="l" rtl="0">
              <a:spcBef>
                <a:spcPts val="1600"/>
              </a:spcBef>
              <a:spcAft>
                <a:spcPts val="0"/>
              </a:spcAft>
              <a:buNone/>
            </a:pPr>
            <a:r>
              <a:rPr lang="ja" sz="1200" dirty="0">
                <a:solidFill>
                  <a:schemeClr val="bg2">
                    <a:lumMod val="50000"/>
                  </a:schemeClr>
                </a:solidFill>
                <a:latin typeface="HGｺﾞｼｯｸE" panose="020B0909000000000000" pitchFamily="49" charset="-128"/>
                <a:ea typeface="HGｺﾞｼｯｸE" panose="020B0909000000000000" pitchFamily="49" charset="-128"/>
              </a:rPr>
              <a:t>　書誌ユーティリティは，openBD　→　楽天Books　→　国立国会図書館の順で検索され，最初にヒットした書誌ユーティリティのデータを利用します。</a:t>
            </a:r>
            <a:endParaRPr sz="1200" dirty="0">
              <a:solidFill>
                <a:schemeClr val="bg2">
                  <a:lumMod val="50000"/>
                </a:schemeClr>
              </a:solidFill>
              <a:latin typeface="HGｺﾞｼｯｸE" panose="020B0909000000000000" pitchFamily="49" charset="-128"/>
              <a:ea typeface="HGｺﾞｼｯｸE" panose="020B0909000000000000" pitchFamily="49" charset="-128"/>
            </a:endParaRPr>
          </a:p>
          <a:p>
            <a:pPr marL="0" lvl="0" indent="0" algn="l" rtl="0">
              <a:spcBef>
                <a:spcPts val="1600"/>
              </a:spcBef>
              <a:spcAft>
                <a:spcPts val="0"/>
              </a:spcAft>
              <a:buNone/>
            </a:pPr>
            <a:r>
              <a:rPr lang="ja" sz="1200" dirty="0">
                <a:solidFill>
                  <a:schemeClr val="bg2">
                    <a:lumMod val="50000"/>
                  </a:schemeClr>
                </a:solidFill>
                <a:latin typeface="HGｺﾞｼｯｸE" panose="020B0909000000000000" pitchFamily="49" charset="-128"/>
                <a:ea typeface="HGｺﾞｼｯｸE" panose="020B0909000000000000" pitchFamily="49" charset="-128"/>
              </a:rPr>
              <a:t>〇　書誌（タイトルや著者）</a:t>
            </a:r>
            <a:endParaRPr sz="1200" dirty="0">
              <a:solidFill>
                <a:schemeClr val="bg2">
                  <a:lumMod val="50000"/>
                </a:schemeClr>
              </a:solidFill>
              <a:latin typeface="HGｺﾞｼｯｸE" panose="020B0909000000000000" pitchFamily="49" charset="-128"/>
              <a:ea typeface="HGｺﾞｼｯｸE" panose="020B0909000000000000" pitchFamily="49" charset="-128"/>
            </a:endParaRPr>
          </a:p>
          <a:p>
            <a:pPr marL="0" lvl="0" indent="0" algn="l" rtl="0">
              <a:spcBef>
                <a:spcPts val="1600"/>
              </a:spcBef>
              <a:spcAft>
                <a:spcPts val="0"/>
              </a:spcAft>
              <a:buNone/>
            </a:pPr>
            <a:r>
              <a:rPr lang="ja" sz="1200" dirty="0">
                <a:solidFill>
                  <a:schemeClr val="bg2">
                    <a:lumMod val="50000"/>
                  </a:schemeClr>
                </a:solidFill>
                <a:latin typeface="HGｺﾞｼｯｸE" panose="020B0909000000000000" pitchFamily="49" charset="-128"/>
                <a:ea typeface="HGｺﾞｼｯｸE" panose="020B0909000000000000" pitchFamily="49" charset="-128"/>
              </a:rPr>
              <a:t>△　書影</a:t>
            </a:r>
            <a:endParaRPr sz="1200" dirty="0">
              <a:solidFill>
                <a:schemeClr val="bg2">
                  <a:lumMod val="50000"/>
                </a:schemeClr>
              </a:solidFill>
              <a:latin typeface="HGｺﾞｼｯｸE" panose="020B0909000000000000" pitchFamily="49" charset="-128"/>
              <a:ea typeface="HGｺﾞｼｯｸE" panose="020B0909000000000000" pitchFamily="49" charset="-128"/>
            </a:endParaRPr>
          </a:p>
          <a:p>
            <a:pPr marL="0" lvl="0" indent="0" algn="l" rtl="0">
              <a:spcBef>
                <a:spcPts val="1600"/>
              </a:spcBef>
              <a:spcAft>
                <a:spcPts val="0"/>
              </a:spcAft>
              <a:buNone/>
            </a:pPr>
            <a:r>
              <a:rPr lang="ja" sz="1200" dirty="0">
                <a:solidFill>
                  <a:schemeClr val="bg2">
                    <a:lumMod val="50000"/>
                  </a:schemeClr>
                </a:solidFill>
                <a:latin typeface="HGｺﾞｼｯｸE" panose="020B0909000000000000" pitchFamily="49" charset="-128"/>
                <a:ea typeface="HGｺﾞｼｯｸE" panose="020B0909000000000000" pitchFamily="49" charset="-128"/>
              </a:rPr>
              <a:t>△　目次，あらすじ</a:t>
            </a:r>
            <a:endParaRPr sz="1200" dirty="0">
              <a:solidFill>
                <a:schemeClr val="bg2">
                  <a:lumMod val="50000"/>
                </a:schemeClr>
              </a:solidFill>
              <a:latin typeface="HGｺﾞｼｯｸE" panose="020B0909000000000000" pitchFamily="49" charset="-128"/>
              <a:ea typeface="HGｺﾞｼｯｸE" panose="020B0909000000000000" pitchFamily="49" charset="-128"/>
            </a:endParaRPr>
          </a:p>
          <a:p>
            <a:pPr marL="0" lvl="0" indent="0" algn="l" rtl="0">
              <a:spcBef>
                <a:spcPts val="1600"/>
              </a:spcBef>
              <a:spcAft>
                <a:spcPts val="0"/>
              </a:spcAft>
              <a:buNone/>
            </a:pPr>
            <a:r>
              <a:rPr lang="ja" sz="1200" dirty="0">
                <a:solidFill>
                  <a:srgbClr val="FF0000"/>
                </a:solidFill>
              </a:rPr>
              <a:t>＊</a:t>
            </a:r>
            <a:r>
              <a:rPr lang="ja" sz="1200" u="sng" dirty="0">
                <a:solidFill>
                  <a:srgbClr val="FF0000"/>
                </a:solidFill>
              </a:rPr>
              <a:t>国立国会図書館のデータには書影と目次・あらずじデータはありません</a:t>
            </a:r>
            <a:r>
              <a:rPr lang="ja" sz="1200" u="sng" dirty="0" smtClean="0">
                <a:solidFill>
                  <a:srgbClr val="FF0000"/>
                </a:solidFill>
              </a:rPr>
              <a:t>。</a:t>
            </a:r>
            <a:endParaRPr sz="1200" u="sng" dirty="0">
              <a:solidFill>
                <a:srgbClr val="FF0000"/>
              </a:solidFill>
            </a:endParaRPr>
          </a:p>
        </p:txBody>
      </p:sp>
      <p:pic>
        <p:nvPicPr>
          <p:cNvPr id="129" name="Google Shape;129;p21"/>
          <p:cNvPicPr preferRelativeResize="0"/>
          <p:nvPr/>
        </p:nvPicPr>
        <p:blipFill>
          <a:blip r:embed="rId3">
            <a:alphaModFix/>
          </a:blip>
          <a:stretch>
            <a:fillRect/>
          </a:stretch>
        </p:blipFill>
        <p:spPr>
          <a:xfrm>
            <a:off x="4174775" y="1017725"/>
            <a:ext cx="4812900" cy="3956625"/>
          </a:xfrm>
          <a:prstGeom prst="rect">
            <a:avLst/>
          </a:prstGeom>
          <a:noFill/>
          <a:ln>
            <a:noFill/>
          </a:ln>
        </p:spPr>
      </p:pic>
      <p:sp>
        <p:nvSpPr>
          <p:cNvPr id="130" name="Google Shape;130;p21"/>
          <p:cNvSpPr/>
          <p:nvPr/>
        </p:nvSpPr>
        <p:spPr>
          <a:xfrm>
            <a:off x="6705900" y="2323138"/>
            <a:ext cx="2438100" cy="1345800"/>
          </a:xfrm>
          <a:prstGeom prst="cloudCallout">
            <a:avLst>
              <a:gd name="adj1" fmla="val -84232"/>
              <a:gd name="adj2" fmla="val 2125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書影，概要，目次は自動で補完！</a:t>
            </a:r>
            <a:endParaRPr/>
          </a:p>
        </p:txBody>
      </p:sp>
    </p:spTree>
  </p:cSld>
  <p:clrMapOvr>
    <a:masterClrMapping/>
  </p:clrMapOvr>
  <p:transition spd="med" advClick="0" advTm="12000">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2147</Words>
  <Application>Microsoft Office PowerPoint</Application>
  <PresentationFormat>画面に合わせる (16:9)</PresentationFormat>
  <Paragraphs>188</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Proxima Nova</vt:lpstr>
      <vt:lpstr>ＭＳ ゴシック</vt:lpstr>
      <vt:lpstr>HGSｺﾞｼｯｸE</vt:lpstr>
      <vt:lpstr>Arial</vt:lpstr>
      <vt:lpstr>HGｺﾞｼｯｸE</vt:lpstr>
      <vt:lpstr>Alfa Slab One</vt:lpstr>
      <vt:lpstr>Gameday</vt:lpstr>
      <vt:lpstr>ナラ🔔ベル</vt:lpstr>
      <vt:lpstr>お願いごと</vt:lpstr>
      <vt:lpstr>目次</vt:lpstr>
      <vt:lpstr>ナラ🔔ベルWebサービスってどんなシステム？</vt:lpstr>
      <vt:lpstr>ナラ🔔ベルWebサービスってどんなシステム？</vt:lpstr>
      <vt:lpstr>ナラ🔔ベルWebサービスってどんなシステム？</vt:lpstr>
      <vt:lpstr>ナラ🔔ベルWebサービスってどんなシステム？</vt:lpstr>
      <vt:lpstr>ナラ🔔ベルWebサービスってどんなシステム？</vt:lpstr>
      <vt:lpstr>ナラ🔔ベルWebサービスってどんなシステム？</vt:lpstr>
      <vt:lpstr>ナラ🔔ベルWebサービスってどんなシステム？</vt:lpstr>
      <vt:lpstr>ナラ🔔ベルWebサービスってどんなシステム？</vt:lpstr>
      <vt:lpstr>ナラ🔔ベルWebサービスと図書館</vt:lpstr>
      <vt:lpstr>ナラ🔔ベルWebサービスと図書館</vt:lpstr>
      <vt:lpstr>ナラ🔔ベルWebサービスと図書館</vt:lpstr>
      <vt:lpstr>ナラ🔔ベルWebサービスと図書館</vt:lpstr>
      <vt:lpstr>ナラ🔔ベルWebサービスと図書館</vt:lpstr>
      <vt:lpstr>ナラ🔔ベルWebサービスと図書館</vt:lpstr>
      <vt:lpstr>ナラ🔔ベルWebサービスのシステムのこと</vt:lpstr>
      <vt:lpstr>ナラ🔔ベルWebサービスが目指すもの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ナラ🔔ベル</dc:title>
  <cp:lastModifiedBy>中林雅士</cp:lastModifiedBy>
  <cp:revision>23</cp:revision>
  <dcterms:modified xsi:type="dcterms:W3CDTF">2020-09-28T05:48:47Z</dcterms:modified>
</cp:coreProperties>
</file>