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68" r:id="rId13"/>
    <p:sldId id="269" r:id="rId14"/>
    <p:sldId id="270" r:id="rId15"/>
    <p:sldId id="265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D89FA-FE7D-4B98-9D50-4C25ED3FA97D}" type="datetimeFigureOut">
              <a:rPr kumimoji="1" lang="ja-JP" altLang="en-US" smtClean="0"/>
              <a:t>2020/11/26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60259-22CA-44F6-A1FD-401E7AF6CD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4916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43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28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78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30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163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36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139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68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886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59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26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2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twitter.com/i/status/125030311227272806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hyperlink" Target="https://twitter.com/i/status/1270650250940649474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i/status/1278960081489420301" TargetMode="Externa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witter.com/i/status/1273140928639893511" TargetMode="Externa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FB580A-BA0E-4D5E-90F4-C42767A78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65955D4-F64E-498E-B822-C8CDB765E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5967" y="4088778"/>
            <a:ext cx="9679449" cy="1463136"/>
          </a:xfrm>
        </p:spPr>
        <p:txBody>
          <a:bodyPr anchor="b">
            <a:normAutofit fontScale="90000"/>
          </a:bodyPr>
          <a:lstStyle/>
          <a:p>
            <a:r>
              <a:rPr kumimoji="1" lang="ja-JP" altLang="en-US" sz="4900" dirty="0">
                <a:solidFill>
                  <a:schemeClr val="bg1"/>
                </a:solidFill>
              </a:rPr>
              <a:t>知ってほしい！</a:t>
            </a:r>
            <a:br>
              <a:rPr kumimoji="1" lang="en-US" altLang="ja-JP" sz="4900" dirty="0">
                <a:solidFill>
                  <a:schemeClr val="bg1"/>
                </a:solidFill>
              </a:rPr>
            </a:br>
            <a:r>
              <a:rPr kumimoji="1" lang="ja-JP" altLang="en-US" sz="7300" dirty="0">
                <a:solidFill>
                  <a:schemeClr val="accent4"/>
                </a:solidFill>
              </a:rPr>
              <a:t>＃バーチャル図書基地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7E221-DC0F-4231-9974-F6308A31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99" b="27683"/>
          <a:stretch/>
        </p:blipFill>
        <p:spPr>
          <a:xfrm>
            <a:off x="20" y="820991"/>
            <a:ext cx="12191980" cy="2608009"/>
          </a:xfrm>
          <a:prstGeom prst="rect">
            <a:avLst/>
          </a:prstGeom>
        </p:spPr>
      </p:pic>
      <p:sp>
        <p:nvSpPr>
          <p:cNvPr id="11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381391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404320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4558353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2A1C0C7-F66B-4A54-86AA-5521893AF6E9}"/>
              </a:ext>
            </a:extLst>
          </p:cNvPr>
          <p:cNvSpPr txBox="1"/>
          <p:nvPr/>
        </p:nvSpPr>
        <p:spPr>
          <a:xfrm>
            <a:off x="6849035" y="6143655"/>
            <a:ext cx="554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C00000"/>
                </a:solidFill>
              </a:rPr>
              <a:t>京都女子大学 図書館学研究会</a:t>
            </a:r>
            <a:r>
              <a:rPr kumimoji="1" lang="en-US" altLang="ja-JP" sz="2000" dirty="0">
                <a:solidFill>
                  <a:srgbClr val="C00000"/>
                </a:solidFill>
              </a:rPr>
              <a:t>KWUICLS</a:t>
            </a:r>
            <a:endParaRPr kumimoji="1" lang="ja-JP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56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E3EEAC-0053-4205-AEF2-180E46084AE6}"/>
              </a:ext>
            </a:extLst>
          </p:cNvPr>
          <p:cNvSpPr txBox="1"/>
          <p:nvPr/>
        </p:nvSpPr>
        <p:spPr>
          <a:xfrm>
            <a:off x="1183340" y="643622"/>
            <a:ext cx="1057835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㉘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こんとあき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林明子　福音館書店</a:t>
            </a:r>
            <a:endParaRPr kumimoji="1"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㉙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くれよんのくろくん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なかやみわ　童心社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㉚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えんとつ町のプペル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西野亮廣 ほか イラストレーター・クリエイター</a:t>
            </a:r>
            <a:r>
              <a:rPr kumimoji="1" lang="en-US" altLang="ja-JP" dirty="0"/>
              <a:t>33</a:t>
            </a:r>
            <a:r>
              <a:rPr kumimoji="1" lang="ja-JP" altLang="en-US" dirty="0"/>
              <a:t>名　幻冬舎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㉛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そらまめくんとながいながいまめ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なかやみわ　福音館書店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㉜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にじいろのしまうま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こやま峰子 作 </a:t>
            </a:r>
            <a:r>
              <a:rPr kumimoji="1" lang="en-US" altLang="ja-JP" dirty="0"/>
              <a:t>/ </a:t>
            </a:r>
            <a:r>
              <a:rPr kumimoji="1" lang="ja-JP" altLang="en-US" dirty="0"/>
              <a:t>やなせたかし 絵　金の星社</a:t>
            </a:r>
            <a:endParaRPr kumimoji="1"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㉝</a:t>
            </a:r>
            <a:r>
              <a:rPr lang="en-US" altLang="ja-JP" sz="2000" b="1" dirty="0"/>
              <a:t>『</a:t>
            </a:r>
            <a:r>
              <a:rPr lang="ja-JP" altLang="en-US" sz="2000" b="1" dirty="0"/>
              <a:t>ゆかいなゆうびんやさん</a:t>
            </a:r>
            <a:r>
              <a:rPr lang="en-US" altLang="ja-JP" sz="2000" b="1" dirty="0"/>
              <a:t>』</a:t>
            </a:r>
            <a:r>
              <a:rPr lang="ja-JP" altLang="en-US" sz="2000" b="1" dirty="0"/>
              <a:t>　</a:t>
            </a:r>
            <a:r>
              <a:rPr lang="ja-JP" altLang="en-US" dirty="0"/>
              <a:t>ジャネット＆アラン・アルバーグ </a:t>
            </a:r>
            <a:r>
              <a:rPr lang="en-US" altLang="ja-JP" dirty="0"/>
              <a:t>/ </a:t>
            </a:r>
            <a:r>
              <a:rPr lang="ja-JP" altLang="en-US" dirty="0"/>
              <a:t>佐野洋子 訳　文化出版局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㉞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くいしんぼのもぐら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いわきたかし </a:t>
            </a:r>
            <a:r>
              <a:rPr lang="ja-JP" altLang="en-US" dirty="0"/>
              <a:t>作 </a:t>
            </a:r>
            <a:r>
              <a:rPr lang="en-US" altLang="ja-JP" dirty="0"/>
              <a:t>/ </a:t>
            </a:r>
            <a:r>
              <a:rPr lang="ja-JP" altLang="en-US" dirty="0"/>
              <a:t>しまだみつお 絵　童話屋</a:t>
            </a:r>
            <a:endParaRPr lang="en-US" altLang="ja-JP" dirty="0"/>
          </a:p>
        </p:txBody>
      </p:sp>
      <p:pic>
        <p:nvPicPr>
          <p:cNvPr id="6" name="図 5" descr="テキスト, 手紙&#10;&#10;自動的に生成された説明">
            <a:extLst>
              <a:ext uri="{FF2B5EF4-FFF2-40B4-BE49-F238E27FC236}">
                <a16:creationId xmlns:a16="http://schemas.microsoft.com/office/drawing/2014/main" id="{F0EEA9B7-6830-4F90-A0F0-99D4E1F4C5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4815" r="10833" b="5000"/>
          <a:stretch/>
        </p:blipFill>
        <p:spPr>
          <a:xfrm>
            <a:off x="8399929" y="182874"/>
            <a:ext cx="3182471" cy="204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27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6E6540-E121-42F9-8211-11EF031A580D}"/>
              </a:ext>
            </a:extLst>
          </p:cNvPr>
          <p:cNvSpPr txBox="1"/>
          <p:nvPr/>
        </p:nvSpPr>
        <p:spPr>
          <a:xfrm>
            <a:off x="1228165" y="385482"/>
            <a:ext cx="995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FF0000"/>
                </a:solidFill>
              </a:rPr>
              <a:t>9</a:t>
            </a:r>
            <a:r>
              <a:rPr kumimoji="1" lang="ja-JP" altLang="en-US" sz="3600" dirty="0">
                <a:solidFill>
                  <a:srgbClr val="FF0000"/>
                </a:solidFill>
              </a:rPr>
              <a:t>月</a:t>
            </a:r>
            <a:r>
              <a:rPr kumimoji="1" lang="ja-JP" altLang="en-US" sz="3600" dirty="0"/>
              <a:t>「食欲の秋・美味しい本」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2FCDD3-2C78-4011-AA40-D253C03A2D52}"/>
              </a:ext>
            </a:extLst>
          </p:cNvPr>
          <p:cNvSpPr txBox="1"/>
          <p:nvPr/>
        </p:nvSpPr>
        <p:spPr>
          <a:xfrm>
            <a:off x="968188" y="2694016"/>
            <a:ext cx="95294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㉟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ゆきうさぎのお品書き</a:t>
            </a:r>
            <a:r>
              <a:rPr kumimoji="1" lang="en-US" altLang="ja-JP" sz="2000" b="1" dirty="0"/>
              <a:t>』</a:t>
            </a:r>
            <a:r>
              <a:rPr kumimoji="1" lang="ja-JP" altLang="en-US" dirty="0"/>
              <a:t>シリーズ　小湊悠貴　集英社オレンジ文庫</a:t>
            </a:r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en-US" altLang="ja-JP" dirty="0"/>
          </a:p>
          <a:p>
            <a:r>
              <a:rPr kumimoji="1" lang="ja-JP" altLang="en-US" dirty="0"/>
              <a:t>㊱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しあわせのパン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三島有紀子　ポプラ文庫</a:t>
            </a:r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en-US" altLang="ja-JP" dirty="0"/>
          </a:p>
          <a:p>
            <a:r>
              <a:rPr kumimoji="1" lang="ja-JP" altLang="en-US" dirty="0"/>
              <a:t>㊲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すてきなあなたに（秋・冬）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暮らしの手帖社</a:t>
            </a:r>
            <a:endParaRPr kumimoji="1" lang="en-US" altLang="ja-JP" dirty="0"/>
          </a:p>
          <a:p>
            <a:r>
              <a:rPr lang="ja-JP" altLang="en-US" sz="1600" dirty="0"/>
              <a:t>　　　（雑誌）</a:t>
            </a:r>
            <a:endParaRPr lang="en-US" altLang="ja-JP" sz="1600" dirty="0"/>
          </a:p>
          <a:p>
            <a:endParaRPr kumimoji="1" lang="ja-JP" altLang="en-US" sz="16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8F3817-76AF-4D28-81DD-C97F38B86E16}"/>
              </a:ext>
            </a:extLst>
          </p:cNvPr>
          <p:cNvSpPr txBox="1"/>
          <p:nvPr/>
        </p:nvSpPr>
        <p:spPr>
          <a:xfrm>
            <a:off x="1479176" y="1156447"/>
            <a:ext cx="9170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accent4">
                    <a:lumMod val="50000"/>
                  </a:schemeClr>
                </a:solidFill>
              </a:rPr>
              <a:t>今年の</a:t>
            </a:r>
            <a:r>
              <a:rPr kumimoji="1" lang="en-US" altLang="ja-JP" dirty="0">
                <a:solidFill>
                  <a:schemeClr val="accent4">
                    <a:lumMod val="50000"/>
                  </a:schemeClr>
                </a:solidFill>
              </a:rPr>
              <a:t>9</a:t>
            </a:r>
            <a:r>
              <a:rPr kumimoji="1" lang="ja-JP" altLang="en-US" dirty="0">
                <a:solidFill>
                  <a:schemeClr val="accent4">
                    <a:lumMod val="50000"/>
                  </a:schemeClr>
                </a:solidFill>
              </a:rPr>
              <a:t>月は残暑が厳しく、まだまだ秋には程遠い気候。</a:t>
            </a:r>
            <a:endParaRPr kumimoji="1" lang="en-US" altLang="ja-JP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kumimoji="1" lang="ja-JP" altLang="en-US" dirty="0">
                <a:solidFill>
                  <a:schemeClr val="accent4">
                    <a:lumMod val="50000"/>
                  </a:schemeClr>
                </a:solidFill>
              </a:rPr>
              <a:t>これからやってくる本格的な秋に向けて、美味しそうな本をたくさん読んで、</a:t>
            </a:r>
            <a:endParaRPr kumimoji="1" lang="en-US" altLang="ja-JP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accent4">
                    <a:lumMod val="50000"/>
                  </a:schemeClr>
                </a:solidFill>
              </a:rPr>
              <a:t>お腹を空かせる月にしよう！</a:t>
            </a:r>
            <a:endParaRPr kumimoji="1" lang="ja-JP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図 6" descr="テキスト, 手紙, ホワイトボード&#10;&#10;自動的に生成された説明">
            <a:extLst>
              <a:ext uri="{FF2B5EF4-FFF2-40B4-BE49-F238E27FC236}">
                <a16:creationId xmlns:a16="http://schemas.microsoft.com/office/drawing/2014/main" id="{FC365C00-3BFB-4584-966A-EF94BED43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11444" r="5193" b="4226"/>
          <a:stretch/>
        </p:blipFill>
        <p:spPr>
          <a:xfrm>
            <a:off x="7333129" y="3430093"/>
            <a:ext cx="4401671" cy="304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39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F652084-BB29-4242-9E73-7240A6F06C40}"/>
              </a:ext>
            </a:extLst>
          </p:cNvPr>
          <p:cNvSpPr txBox="1"/>
          <p:nvPr/>
        </p:nvSpPr>
        <p:spPr>
          <a:xfrm>
            <a:off x="1138518" y="376518"/>
            <a:ext cx="1020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accent4"/>
                </a:solidFill>
              </a:rPr>
              <a:t>作者様ご本人から投稿にリアクションを頂いた作品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CE16079-0970-4DF6-9A02-25642028240D}"/>
              </a:ext>
            </a:extLst>
          </p:cNvPr>
          <p:cNvSpPr txBox="1"/>
          <p:nvPr/>
        </p:nvSpPr>
        <p:spPr>
          <a:xfrm>
            <a:off x="1223682" y="1144503"/>
            <a:ext cx="1003150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3"/>
                </a:solidFill>
              </a:rPr>
              <a:t>4</a:t>
            </a:r>
            <a:r>
              <a:rPr kumimoji="1" lang="ja-JP" altLang="en-US" dirty="0">
                <a:solidFill>
                  <a:schemeClr val="accent3"/>
                </a:solidFill>
              </a:rPr>
              <a:t>月 </a:t>
            </a:r>
            <a:r>
              <a:rPr kumimoji="1" lang="ja-JP" altLang="en-US" dirty="0"/>
              <a:t>②</a:t>
            </a:r>
            <a:r>
              <a:rPr kumimoji="1" lang="en-US" altLang="ja-JP" sz="2400" b="1" dirty="0"/>
              <a:t>『</a:t>
            </a:r>
            <a:r>
              <a:rPr kumimoji="1" lang="ja-JP" altLang="en-US" sz="2400" b="1" dirty="0"/>
              <a:t>笑いの取り方</a:t>
            </a:r>
            <a:r>
              <a:rPr kumimoji="1" lang="en-US" altLang="ja-JP" sz="2400" b="1" dirty="0"/>
              <a:t>』</a:t>
            </a:r>
            <a:r>
              <a:rPr kumimoji="1" lang="ja-JP" altLang="en-US" sz="2400" b="1" dirty="0"/>
              <a:t>　</a:t>
            </a:r>
            <a:r>
              <a:rPr kumimoji="1" lang="ja-JP" altLang="en-US" sz="2000" dirty="0"/>
              <a:t>水岡ともや</a:t>
            </a:r>
            <a:r>
              <a:rPr kumimoji="1" lang="ja-JP" altLang="en-US" dirty="0"/>
              <a:t>さん　</a:t>
            </a:r>
            <a:r>
              <a:rPr kumimoji="1" lang="ja-JP" altLang="en-US" sz="1100" dirty="0"/>
              <a:t>（</a:t>
            </a:r>
            <a:r>
              <a:rPr kumimoji="1" lang="en-US" altLang="ja-JP" sz="1100" dirty="0"/>
              <a:t>Twitter</a:t>
            </a:r>
            <a:r>
              <a:rPr kumimoji="1" lang="ja-JP" altLang="en-US" sz="1100" dirty="0"/>
              <a:t>動画：</a:t>
            </a:r>
            <a:r>
              <a:rPr kumimoji="1" lang="en-US" altLang="ja-JP" sz="1100" dirty="0">
                <a:hlinkClick r:id="rId2"/>
              </a:rPr>
              <a:t>https://twitter.com/i/status/1250303112272728069</a:t>
            </a:r>
            <a:r>
              <a:rPr kumimoji="1" lang="ja-JP" altLang="en-US" sz="1100" dirty="0"/>
              <a:t>）</a:t>
            </a:r>
            <a:endParaRPr kumimoji="1" lang="en-US" altLang="ja-JP" sz="1100" dirty="0"/>
          </a:p>
          <a:p>
            <a:endParaRPr kumimoji="1" lang="en-US" altLang="ja-JP" sz="1100" dirty="0"/>
          </a:p>
          <a:p>
            <a:endParaRPr lang="en-US" altLang="ja-JP" dirty="0"/>
          </a:p>
          <a:p>
            <a:r>
              <a:rPr kumimoji="1" lang="ja-JP" altLang="en-US" dirty="0"/>
              <a:t>→神奈川県川崎市多摩区中野島を拠点に活動する、現役大学生のお笑いコンビ・サイダーの</a:t>
            </a:r>
            <a:endParaRPr kumimoji="1" lang="en-US" altLang="ja-JP" dirty="0"/>
          </a:p>
          <a:p>
            <a:r>
              <a:rPr lang="ja-JP" altLang="en-US" dirty="0"/>
              <a:t>ネタ作りおよびボケ担当。部員が個人的にファンで、高校卒業前に執筆したというこの作品を</a:t>
            </a:r>
            <a:endParaRPr lang="en-US" altLang="ja-JP" dirty="0"/>
          </a:p>
          <a:p>
            <a:r>
              <a:rPr kumimoji="1" lang="ja-JP" altLang="en-US" dirty="0"/>
              <a:t>バーチャル図書基地スタート早々に、紹介させて頂きました。ご本人が読書家ということもあり、誰が読んでもわかりやすい例えと易しい文章、そして圧倒的な薄さで気軽に読める</a:t>
            </a:r>
            <a:r>
              <a:rPr kumimoji="1" lang="en-US" altLang="ja-JP" dirty="0"/>
              <a:t>1</a:t>
            </a:r>
            <a:r>
              <a:rPr kumimoji="1" lang="ja-JP" altLang="en-US" dirty="0"/>
              <a:t>冊。</a:t>
            </a:r>
            <a:endParaRPr kumimoji="1" lang="en-US" altLang="ja-JP" dirty="0"/>
          </a:p>
          <a:p>
            <a:r>
              <a:rPr lang="ja-JP" altLang="en-US" dirty="0"/>
              <a:t>投稿の引用</a:t>
            </a:r>
            <a:r>
              <a:rPr lang="en-US" altLang="ja-JP" dirty="0"/>
              <a:t>RT</a:t>
            </a:r>
            <a:r>
              <a:rPr lang="ja-JP" altLang="en-US" dirty="0"/>
              <a:t>、</a:t>
            </a:r>
            <a:r>
              <a:rPr lang="en-US" altLang="ja-JP" dirty="0"/>
              <a:t>KWUICLS</a:t>
            </a:r>
            <a:r>
              <a:rPr lang="ja-JP" altLang="en-US" dirty="0"/>
              <a:t>の</a:t>
            </a:r>
            <a:r>
              <a:rPr lang="en-US" altLang="ja-JP" dirty="0"/>
              <a:t>Twitter</a:t>
            </a:r>
            <a:r>
              <a:rPr lang="ja-JP" altLang="en-US" dirty="0"/>
              <a:t>アカウントのフォローもしてくださっています！</a:t>
            </a:r>
            <a:endParaRPr kumimoji="1" lang="ja-JP" altLang="en-US" dirty="0"/>
          </a:p>
        </p:txBody>
      </p:sp>
      <p:pic>
        <p:nvPicPr>
          <p:cNvPr id="8" name="図 7" descr="テキスト, 手紙&#10;&#10;自動的に生成された説明">
            <a:extLst>
              <a:ext uri="{FF2B5EF4-FFF2-40B4-BE49-F238E27FC236}">
                <a16:creationId xmlns:a16="http://schemas.microsoft.com/office/drawing/2014/main" id="{1A397F0F-9FED-42AB-8959-B8B12CA1A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6084" r="23432" b="2091"/>
          <a:stretch/>
        </p:blipFill>
        <p:spPr>
          <a:xfrm>
            <a:off x="2066925" y="3620649"/>
            <a:ext cx="2533650" cy="3046512"/>
          </a:xfrm>
          <a:prstGeom prst="rect">
            <a:avLst/>
          </a:prstGeom>
        </p:spPr>
      </p:pic>
      <p:pic>
        <p:nvPicPr>
          <p:cNvPr id="10" name="図 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66CBCDD3-9763-4245-95C3-F15369CB4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77" y="3620649"/>
            <a:ext cx="2738395" cy="2895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A575023-A0DA-4374-9666-93A5EA05577E}"/>
              </a:ext>
            </a:extLst>
          </p:cNvPr>
          <p:cNvSpPr txBox="1"/>
          <p:nvPr/>
        </p:nvSpPr>
        <p:spPr>
          <a:xfrm>
            <a:off x="9600307" y="581025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←</a:t>
            </a:r>
            <a:r>
              <a:rPr kumimoji="1" lang="en-US" altLang="ja-JP" sz="1600" dirty="0"/>
              <a:t>2020</a:t>
            </a:r>
            <a:r>
              <a:rPr kumimoji="1" lang="ja-JP" altLang="en-US" sz="1600" dirty="0"/>
              <a:t>年</a:t>
            </a:r>
            <a:r>
              <a:rPr kumimoji="1" lang="en-US" altLang="ja-JP" sz="1600" dirty="0"/>
              <a:t>4</a:t>
            </a:r>
            <a:r>
              <a:rPr kumimoji="1" lang="ja-JP" altLang="en-US" sz="1600" dirty="0"/>
              <a:t>月</a:t>
            </a:r>
            <a:r>
              <a:rPr kumimoji="1" lang="en-US" altLang="ja-JP" sz="1600" dirty="0"/>
              <a:t>15</a:t>
            </a:r>
            <a:r>
              <a:rPr kumimoji="1" lang="ja-JP" altLang="en-US" sz="1600" dirty="0"/>
              <a:t>日の</a:t>
            </a:r>
            <a:endParaRPr kumimoji="1" lang="en-US" altLang="ja-JP" sz="1600" dirty="0"/>
          </a:p>
          <a:p>
            <a:r>
              <a:rPr kumimoji="1" lang="ja-JP" altLang="en-US" sz="1600" dirty="0"/>
              <a:t>　ツイート</a:t>
            </a:r>
          </a:p>
        </p:txBody>
      </p:sp>
    </p:spTree>
    <p:extLst>
      <p:ext uri="{BB962C8B-B14F-4D97-AF65-F5344CB8AC3E}">
        <p14:creationId xmlns:p14="http://schemas.microsoft.com/office/powerpoint/2010/main" val="1900463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D01745C-7267-4369-A78A-6D169952435B}"/>
              </a:ext>
            </a:extLst>
          </p:cNvPr>
          <p:cNvSpPr txBox="1"/>
          <p:nvPr/>
        </p:nvSpPr>
        <p:spPr>
          <a:xfrm>
            <a:off x="1162049" y="344413"/>
            <a:ext cx="10542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5</a:t>
            </a:r>
            <a:r>
              <a:rPr kumimoji="1" lang="ja-JP" altLang="en-US" dirty="0">
                <a:solidFill>
                  <a:srgbClr val="00B050"/>
                </a:solidFill>
              </a:rPr>
              <a:t>月</a:t>
            </a:r>
            <a:r>
              <a:rPr kumimoji="1" lang="ja-JP" altLang="en-US" dirty="0"/>
              <a:t>⑥</a:t>
            </a:r>
            <a:r>
              <a:rPr kumimoji="1" lang="en-US" altLang="ja-JP" sz="2400" dirty="0"/>
              <a:t>『</a:t>
            </a:r>
            <a:r>
              <a:rPr kumimoji="1" lang="ja-JP" altLang="en-US" sz="2400" dirty="0"/>
              <a:t>霧こそ闇の</a:t>
            </a:r>
            <a:r>
              <a:rPr kumimoji="1" lang="en-US" altLang="ja-JP" sz="2400" dirty="0"/>
              <a:t>』</a:t>
            </a:r>
            <a:r>
              <a:rPr kumimoji="1" lang="ja-JP" altLang="en-US" sz="2400" dirty="0"/>
              <a:t>　</a:t>
            </a:r>
            <a:r>
              <a:rPr kumimoji="1" lang="en-US" altLang="ja-JP" dirty="0">
                <a:solidFill>
                  <a:schemeClr val="accent6"/>
                </a:solidFill>
              </a:rPr>
              <a:t>6</a:t>
            </a:r>
            <a:r>
              <a:rPr kumimoji="1" lang="ja-JP" altLang="en-US" dirty="0">
                <a:solidFill>
                  <a:schemeClr val="accent6"/>
                </a:solidFill>
              </a:rPr>
              <a:t>月</a:t>
            </a:r>
            <a:r>
              <a:rPr kumimoji="1" lang="ja-JP" altLang="en-US" dirty="0"/>
              <a:t>⑩</a:t>
            </a:r>
            <a:r>
              <a:rPr kumimoji="1" lang="en-US" altLang="ja-JP" sz="2400" dirty="0"/>
              <a:t>『</a:t>
            </a:r>
            <a:r>
              <a:rPr kumimoji="1" lang="ja-JP" altLang="en-US" sz="2400" dirty="0"/>
              <a:t>からくさ図書館来客簿</a:t>
            </a:r>
            <a:r>
              <a:rPr kumimoji="1" lang="en-US" altLang="ja-JP" sz="2400" dirty="0"/>
              <a:t>』</a:t>
            </a:r>
            <a:r>
              <a:rPr kumimoji="1" lang="ja-JP" altLang="en-US" dirty="0"/>
              <a:t>シリーズ</a:t>
            </a:r>
            <a:r>
              <a:rPr kumimoji="1" lang="ja-JP" altLang="en-US" sz="2400" dirty="0"/>
              <a:t>　</a:t>
            </a:r>
            <a:r>
              <a:rPr kumimoji="1" lang="ja-JP" altLang="en-US" sz="2000" dirty="0"/>
              <a:t>仲町六絵</a:t>
            </a:r>
            <a:r>
              <a:rPr kumimoji="1" lang="ja-JP" altLang="en-US" dirty="0"/>
              <a:t>さん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DB8665-3C6C-43C0-82F0-57505803449F}"/>
              </a:ext>
            </a:extLst>
          </p:cNvPr>
          <p:cNvSpPr txBox="1"/>
          <p:nvPr/>
        </p:nvSpPr>
        <p:spPr>
          <a:xfrm>
            <a:off x="1305485" y="976644"/>
            <a:ext cx="10542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→京都在住の作家さんで、これまでに</a:t>
            </a:r>
            <a:r>
              <a:rPr kumimoji="1" lang="en-US" altLang="ja-JP" dirty="0"/>
              <a:t>2</a:t>
            </a:r>
            <a:r>
              <a:rPr kumimoji="1" lang="ja-JP" altLang="en-US" dirty="0"/>
              <a:t>冊をご紹介させて頂きました。</a:t>
            </a:r>
            <a:endParaRPr kumimoji="1" lang="en-US" altLang="ja-JP" dirty="0"/>
          </a:p>
          <a:p>
            <a:r>
              <a:rPr kumimoji="1" lang="ja-JP" altLang="en-US" dirty="0"/>
              <a:t>いずれも投稿当日に気づいてくださり、温かいコメント付きで引用</a:t>
            </a:r>
            <a:r>
              <a:rPr kumimoji="1" lang="en-US" altLang="ja-JP" dirty="0"/>
              <a:t>RT</a:t>
            </a:r>
            <a:r>
              <a:rPr kumimoji="1" lang="ja-JP" altLang="en-US" dirty="0"/>
              <a:t>してくださっています。</a:t>
            </a:r>
            <a:endParaRPr kumimoji="1" lang="en-US" altLang="ja-JP" dirty="0"/>
          </a:p>
          <a:p>
            <a:r>
              <a:rPr lang="ja-JP" altLang="en-US" dirty="0"/>
              <a:t>こちらも、部員が「京都といえば仲町先生は外せない！」というほどのファン。</a:t>
            </a:r>
            <a:endParaRPr lang="en-US" altLang="ja-JP" dirty="0"/>
          </a:p>
          <a:p>
            <a:r>
              <a:rPr lang="ja-JP" altLang="en-US" dirty="0"/>
              <a:t>⑥はデビュー作、⑩はかなりの人気シリーズなので、ご存じの方も多いのではないでしょうか？</a:t>
            </a:r>
            <a:endParaRPr lang="en-US" altLang="ja-JP" dirty="0"/>
          </a:p>
        </p:txBody>
      </p:sp>
      <p:pic>
        <p:nvPicPr>
          <p:cNvPr id="5" name="図 4" descr="テキスト, 手紙&#10;&#10;自動的に生成された説明">
            <a:extLst>
              <a:ext uri="{FF2B5EF4-FFF2-40B4-BE49-F238E27FC236}">
                <a16:creationId xmlns:a16="http://schemas.microsoft.com/office/drawing/2014/main" id="{2C89D128-198C-496C-8885-E29F528CE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11057" r="14831" b="2626"/>
          <a:stretch/>
        </p:blipFill>
        <p:spPr>
          <a:xfrm>
            <a:off x="896470" y="2519082"/>
            <a:ext cx="3191435" cy="3666565"/>
          </a:xfrm>
          <a:prstGeom prst="rect">
            <a:avLst/>
          </a:prstGeom>
        </p:spPr>
      </p:pic>
      <p:pic>
        <p:nvPicPr>
          <p:cNvPr id="7" name="図 6" descr="テキスト, 手紙&#10;&#10;自動的に生成された説明">
            <a:extLst>
              <a:ext uri="{FF2B5EF4-FFF2-40B4-BE49-F238E27FC236}">
                <a16:creationId xmlns:a16="http://schemas.microsoft.com/office/drawing/2014/main" id="{0A937C94-B007-4722-A91D-D976FFBDE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2" y="4692821"/>
            <a:ext cx="2474257" cy="183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C629435-5A2E-4EB6-A5A9-722695285B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12549" r="17059" b="3007"/>
          <a:stretch/>
        </p:blipFill>
        <p:spPr>
          <a:xfrm>
            <a:off x="7888941" y="3204883"/>
            <a:ext cx="4097107" cy="3258670"/>
          </a:xfrm>
          <a:prstGeom prst="rect">
            <a:avLst/>
          </a:prstGeom>
        </p:spPr>
      </p:pic>
      <p:pic>
        <p:nvPicPr>
          <p:cNvPr id="11" name="図 10" descr="テキスト, 手紙&#10;&#10;自動的に生成された説明">
            <a:extLst>
              <a:ext uri="{FF2B5EF4-FFF2-40B4-BE49-F238E27FC236}">
                <a16:creationId xmlns:a16="http://schemas.microsoft.com/office/drawing/2014/main" id="{03C0BEF8-7917-4E5B-84EA-C67BB6570A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4"/>
          <a:stretch/>
        </p:blipFill>
        <p:spPr>
          <a:xfrm>
            <a:off x="4943537" y="2528991"/>
            <a:ext cx="2595781" cy="1846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D0662ED-3F7A-41B6-970A-4250AB004FF7}"/>
              </a:ext>
            </a:extLst>
          </p:cNvPr>
          <p:cNvSpPr txBox="1"/>
          <p:nvPr/>
        </p:nvSpPr>
        <p:spPr>
          <a:xfrm>
            <a:off x="7763436" y="2735176"/>
            <a:ext cx="3648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←</a:t>
            </a:r>
            <a:r>
              <a:rPr kumimoji="1" lang="en-US" altLang="ja-JP" sz="1600" dirty="0"/>
              <a:t>2020</a:t>
            </a:r>
            <a:r>
              <a:rPr kumimoji="1" lang="ja-JP" altLang="en-US" sz="1600" dirty="0"/>
              <a:t>年</a:t>
            </a:r>
            <a:r>
              <a:rPr kumimoji="1" lang="en-US" altLang="ja-JP" sz="1600" dirty="0"/>
              <a:t>5</a:t>
            </a:r>
            <a:r>
              <a:rPr kumimoji="1" lang="ja-JP" altLang="en-US" sz="1600" dirty="0"/>
              <a:t>月</a:t>
            </a:r>
            <a:r>
              <a:rPr kumimoji="1" lang="en-US" altLang="ja-JP" sz="1600" dirty="0"/>
              <a:t>13</a:t>
            </a:r>
            <a:r>
              <a:rPr kumimoji="1" lang="ja-JP" altLang="en-US" sz="1600" dirty="0"/>
              <a:t>日のツイート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0E3A490-7BFE-4C75-8403-5E1AF6E230F3}"/>
              </a:ext>
            </a:extLst>
          </p:cNvPr>
          <p:cNvSpPr txBox="1"/>
          <p:nvPr/>
        </p:nvSpPr>
        <p:spPr>
          <a:xfrm>
            <a:off x="1483659" y="6294276"/>
            <a:ext cx="3003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2020</a:t>
            </a:r>
            <a:r>
              <a:rPr kumimoji="1" lang="ja-JP" altLang="en-US" sz="1600" dirty="0"/>
              <a:t>年</a:t>
            </a:r>
            <a:r>
              <a:rPr kumimoji="1" lang="en-US" altLang="ja-JP" sz="1600" dirty="0"/>
              <a:t>7</a:t>
            </a:r>
            <a:r>
              <a:rPr kumimoji="1" lang="ja-JP" altLang="en-US" sz="1600" dirty="0"/>
              <a:t>月</a:t>
            </a:r>
            <a:r>
              <a:rPr kumimoji="1" lang="en-US" altLang="ja-JP" sz="1600" dirty="0"/>
              <a:t>3</a:t>
            </a:r>
            <a:r>
              <a:rPr kumimoji="1" lang="ja-JP" altLang="en-US" sz="1600" dirty="0"/>
              <a:t>日のツイート→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9C95E06-43D1-4071-8A9C-3A6538CFFAF8}"/>
              </a:ext>
            </a:extLst>
          </p:cNvPr>
          <p:cNvSpPr txBox="1"/>
          <p:nvPr/>
        </p:nvSpPr>
        <p:spPr>
          <a:xfrm>
            <a:off x="699246" y="6544052"/>
            <a:ext cx="4885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（</a:t>
            </a:r>
            <a:r>
              <a:rPr kumimoji="1" lang="en-US" altLang="ja-JP" sz="1100" dirty="0"/>
              <a:t>Twitter</a:t>
            </a:r>
            <a:r>
              <a:rPr kumimoji="1" lang="ja-JP" altLang="en-US" sz="1100" dirty="0"/>
              <a:t>動画：</a:t>
            </a:r>
            <a:r>
              <a:rPr kumimoji="1" lang="en-US" altLang="ja-JP" sz="1100" dirty="0">
                <a:hlinkClick r:id="rId6"/>
              </a:rPr>
              <a:t>https://twitter.com/i/status/1278960081489420301</a:t>
            </a:r>
            <a:r>
              <a:rPr kumimoji="1" lang="ja-JP" altLang="en-US" sz="1100" dirty="0"/>
              <a:t>）</a:t>
            </a:r>
            <a:endParaRPr kumimoji="1" lang="en-US" altLang="ja-JP" sz="1100" dirty="0"/>
          </a:p>
          <a:p>
            <a:endParaRPr kumimoji="1" lang="ja-JP" altLang="en-US" sz="11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15FBE7-0F24-4851-8D66-640E4A9DD963}"/>
              </a:ext>
            </a:extLst>
          </p:cNvPr>
          <p:cNvSpPr txBox="1"/>
          <p:nvPr/>
        </p:nvSpPr>
        <p:spPr>
          <a:xfrm>
            <a:off x="7615635" y="6513587"/>
            <a:ext cx="46437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（</a:t>
            </a:r>
            <a:r>
              <a:rPr kumimoji="1" lang="en-US" altLang="ja-JP" sz="1100" dirty="0"/>
              <a:t>Twitter</a:t>
            </a:r>
            <a:r>
              <a:rPr kumimoji="1" lang="ja-JP" altLang="en-US" sz="1100" dirty="0"/>
              <a:t>動画：</a:t>
            </a:r>
            <a:r>
              <a:rPr kumimoji="1" lang="en-US" altLang="ja-JP" sz="1100" dirty="0">
                <a:hlinkClick r:id="rId7"/>
              </a:rPr>
              <a:t>https://twitter.com/i/status/1270650250940649474</a:t>
            </a:r>
            <a:r>
              <a:rPr kumimoji="1" lang="ja-JP" altLang="en-US" sz="1100" dirty="0"/>
              <a:t>）</a:t>
            </a:r>
            <a:endParaRPr kumimoji="1"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1733415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B138E2-4445-4C0F-98C3-80B86A38DEC6}"/>
              </a:ext>
            </a:extLst>
          </p:cNvPr>
          <p:cNvSpPr txBox="1"/>
          <p:nvPr/>
        </p:nvSpPr>
        <p:spPr>
          <a:xfrm>
            <a:off x="1304925" y="394447"/>
            <a:ext cx="1011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6"/>
                </a:solidFill>
              </a:rPr>
              <a:t>6</a:t>
            </a:r>
            <a:r>
              <a:rPr kumimoji="1" lang="ja-JP" altLang="en-US" dirty="0">
                <a:solidFill>
                  <a:schemeClr val="accent6"/>
                </a:solidFill>
              </a:rPr>
              <a:t>月</a:t>
            </a:r>
            <a:r>
              <a:rPr kumimoji="1" lang="ja-JP" altLang="en-US" dirty="0"/>
              <a:t>⑪</a:t>
            </a:r>
            <a:r>
              <a:rPr lang="en-US" altLang="ja-JP" sz="2400" dirty="0"/>
              <a:t>『</a:t>
            </a:r>
            <a:r>
              <a:rPr kumimoji="1" lang="ja-JP" altLang="en-US" sz="2400" dirty="0"/>
              <a:t>恋せよキモノ乙女</a:t>
            </a:r>
            <a:r>
              <a:rPr kumimoji="1" lang="en-US" altLang="ja-JP" sz="2400" dirty="0"/>
              <a:t>』</a:t>
            </a:r>
            <a:r>
              <a:rPr kumimoji="1" lang="ja-JP" altLang="en-US" sz="2400" dirty="0"/>
              <a:t>　</a:t>
            </a:r>
            <a:r>
              <a:rPr kumimoji="1" lang="ja-JP" altLang="en-US" sz="2000" dirty="0"/>
              <a:t>山崎零</a:t>
            </a:r>
            <a:r>
              <a:rPr kumimoji="1" lang="ja-JP" altLang="en-US" dirty="0"/>
              <a:t>さん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BDC13BD-31AC-4991-86D1-2BB95AE23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6923" r="11858" b="2820"/>
          <a:stretch/>
        </p:blipFill>
        <p:spPr>
          <a:xfrm>
            <a:off x="1538008" y="2844464"/>
            <a:ext cx="3343276" cy="3352801"/>
          </a:xfrm>
          <a:prstGeom prst="rect">
            <a:avLst/>
          </a:prstGeom>
        </p:spPr>
      </p:pic>
      <p:pic>
        <p:nvPicPr>
          <p:cNvPr id="6" name="図 5" descr="テキスト&#10;&#10;自動的に生成された説明">
            <a:extLst>
              <a:ext uri="{FF2B5EF4-FFF2-40B4-BE49-F238E27FC236}">
                <a16:creationId xmlns:a16="http://schemas.microsoft.com/office/drawing/2014/main" id="{405DF2DA-995D-4CE7-A5F0-B064D8914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994" y="2637977"/>
            <a:ext cx="2711845" cy="258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3583083-EC32-4C87-8AA5-0C5A4A6A31BE}"/>
              </a:ext>
            </a:extLst>
          </p:cNvPr>
          <p:cNvSpPr txBox="1"/>
          <p:nvPr/>
        </p:nvSpPr>
        <p:spPr>
          <a:xfrm>
            <a:off x="1201271" y="1111624"/>
            <a:ext cx="10415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→自身も“キモノ乙女”である部員がご紹介。現在も連載中のマンガです。</a:t>
            </a:r>
            <a:endParaRPr kumimoji="1" lang="en-US" altLang="ja-JP" dirty="0"/>
          </a:p>
          <a:p>
            <a:r>
              <a:rPr kumimoji="1" lang="ja-JP" altLang="en-US" dirty="0"/>
              <a:t>主人公の</a:t>
            </a:r>
            <a:r>
              <a:rPr kumimoji="1" lang="en-US" altLang="ja-JP" dirty="0"/>
              <a:t>OL</a:t>
            </a:r>
            <a:r>
              <a:rPr kumimoji="1" lang="ja-JP" altLang="en-US" dirty="0"/>
              <a:t>・ももちゃんが、春夏秋冬に合わせた着物コーデで、関西各地の実在の場所へお出かけしています。観光の際に役立つだけでなく、これからキモノ乙女を目指したいという方、着物は</a:t>
            </a:r>
            <a:endParaRPr kumimoji="1" lang="en-US" altLang="ja-JP" dirty="0"/>
          </a:p>
          <a:p>
            <a:r>
              <a:rPr kumimoji="1" lang="ja-JP" altLang="en-US" dirty="0"/>
              <a:t>好きだけど、季節や場所によってどう着こなすか悩みがち</a:t>
            </a:r>
            <a:r>
              <a:rPr kumimoji="1" lang="en-US" altLang="ja-JP" dirty="0"/>
              <a:t>…</a:t>
            </a:r>
            <a:r>
              <a:rPr kumimoji="1" lang="ja-JP" altLang="en-US" dirty="0"/>
              <a:t>という方にもオススメできる</a:t>
            </a:r>
            <a:r>
              <a:rPr kumimoji="1" lang="en-US" altLang="ja-JP" dirty="0"/>
              <a:t>1</a:t>
            </a:r>
            <a:r>
              <a:rPr kumimoji="1" lang="ja-JP" altLang="en-US" dirty="0"/>
              <a:t>冊！</a:t>
            </a:r>
            <a:endParaRPr kumimoji="1" lang="en-US" altLang="ja-JP" dirty="0"/>
          </a:p>
          <a:p>
            <a:r>
              <a:rPr lang="ja-JP" altLang="en-US" dirty="0"/>
              <a:t>こちらも、ご本人がすぐ気づいてくださり、</a:t>
            </a:r>
            <a:r>
              <a:rPr lang="en-US" altLang="ja-JP" dirty="0"/>
              <a:t>RT</a:t>
            </a:r>
            <a:r>
              <a:rPr lang="ja-JP" altLang="en-US" dirty="0"/>
              <a:t>して頂きました。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9F03061-9B02-46E8-8331-E823C2410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42" y="3214248"/>
            <a:ext cx="2798361" cy="288391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8C0B85F-A22E-4006-8938-4C05CB4A9E78}"/>
              </a:ext>
            </a:extLst>
          </p:cNvPr>
          <p:cNvSpPr txBox="1"/>
          <p:nvPr/>
        </p:nvSpPr>
        <p:spPr>
          <a:xfrm>
            <a:off x="8713694" y="5450540"/>
            <a:ext cx="3478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↑</a:t>
            </a:r>
            <a:r>
              <a:rPr kumimoji="1" lang="en-US" altLang="ja-JP" sz="1600" dirty="0"/>
              <a:t>2020</a:t>
            </a:r>
            <a:r>
              <a:rPr kumimoji="1" lang="ja-JP" altLang="en-US" sz="1600" dirty="0"/>
              <a:t>年</a:t>
            </a:r>
            <a:r>
              <a:rPr kumimoji="1" lang="en-US" altLang="ja-JP" sz="1600" dirty="0"/>
              <a:t>6</a:t>
            </a:r>
            <a:r>
              <a:rPr kumimoji="1" lang="ja-JP" altLang="en-US" sz="1600" dirty="0"/>
              <a:t>月</a:t>
            </a:r>
            <a:r>
              <a:rPr kumimoji="1" lang="en-US" altLang="ja-JP" sz="1600" dirty="0"/>
              <a:t>17</a:t>
            </a:r>
            <a:r>
              <a:rPr kumimoji="1" lang="ja-JP" altLang="en-US" sz="1600" dirty="0"/>
              <a:t>日のご本人様の</a:t>
            </a:r>
            <a:endParaRPr kumimoji="1" lang="en-US" altLang="ja-JP" sz="1600" dirty="0"/>
          </a:p>
          <a:p>
            <a:r>
              <a:rPr kumimoji="1" lang="ja-JP" altLang="en-US" sz="1600" dirty="0"/>
              <a:t>　ツイートを</a:t>
            </a:r>
            <a:endParaRPr kumimoji="1" lang="en-US" altLang="ja-JP" sz="1600" dirty="0"/>
          </a:p>
          <a:p>
            <a:r>
              <a:rPr kumimoji="1" lang="ja-JP" altLang="en-US" sz="1600" dirty="0"/>
              <a:t>　同</a:t>
            </a:r>
            <a:r>
              <a:rPr kumimoji="1" lang="en-US" altLang="ja-JP" sz="1600" dirty="0"/>
              <a:t>6</a:t>
            </a:r>
            <a:r>
              <a:rPr kumimoji="1" lang="ja-JP" altLang="en-US" sz="1600" dirty="0"/>
              <a:t>月</a:t>
            </a:r>
            <a:r>
              <a:rPr kumimoji="1" lang="en-US" altLang="ja-JP" sz="1600" dirty="0"/>
              <a:t>19</a:t>
            </a:r>
            <a:r>
              <a:rPr kumimoji="1" lang="ja-JP" altLang="en-US" sz="1600" dirty="0"/>
              <a:t>日に部員が引用</a:t>
            </a:r>
            <a:r>
              <a:rPr kumimoji="1" lang="en-US" altLang="ja-JP" sz="1600" dirty="0"/>
              <a:t>RT</a:t>
            </a:r>
            <a:endParaRPr kumimoji="1" lang="ja-JP" altLang="en-US" sz="16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52D78F2-6034-4E2A-98E3-68879E5F4A43}"/>
              </a:ext>
            </a:extLst>
          </p:cNvPr>
          <p:cNvSpPr txBox="1"/>
          <p:nvPr/>
        </p:nvSpPr>
        <p:spPr>
          <a:xfrm>
            <a:off x="1093694" y="6364941"/>
            <a:ext cx="5235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（</a:t>
            </a:r>
            <a:r>
              <a:rPr kumimoji="1" lang="en-US" altLang="ja-JP" sz="1200" dirty="0"/>
              <a:t>Twitter</a:t>
            </a:r>
            <a:r>
              <a:rPr kumimoji="1" lang="ja-JP" altLang="en-US" sz="1200" dirty="0"/>
              <a:t>動画：</a:t>
            </a:r>
            <a:r>
              <a:rPr kumimoji="1" lang="en-US" altLang="ja-JP" sz="1200" dirty="0">
                <a:hlinkClick r:id="rId5"/>
              </a:rPr>
              <a:t>https://twitter.com/i/status/1273140928639893511</a:t>
            </a:r>
            <a:r>
              <a:rPr kumimoji="1" lang="ja-JP" altLang="en-US" sz="1200" dirty="0"/>
              <a:t>）</a:t>
            </a:r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3715664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8CC9FE4C-7062-4DFA-BCE1-F0D4C7DCDD5D}"/>
              </a:ext>
            </a:extLst>
          </p:cNvPr>
          <p:cNvSpPr/>
          <p:nvPr/>
        </p:nvSpPr>
        <p:spPr>
          <a:xfrm>
            <a:off x="2420471" y="3191435"/>
            <a:ext cx="9072282" cy="139849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41C6427-00D2-4ECF-AD08-DAE5AD6D8412}"/>
              </a:ext>
            </a:extLst>
          </p:cNvPr>
          <p:cNvSpPr txBox="1"/>
          <p:nvPr/>
        </p:nvSpPr>
        <p:spPr>
          <a:xfrm>
            <a:off x="1497105" y="744071"/>
            <a:ext cx="1026458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現在はお休み中ですが、できれば年内に再開したいと思っています！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dirty="0"/>
              <a:t>　　　　ぜひ、「</a:t>
            </a:r>
            <a:r>
              <a:rPr kumimoji="1" lang="ja-JP" altLang="en-US" sz="2400" dirty="0">
                <a:solidFill>
                  <a:schemeClr val="accent4"/>
                </a:solidFill>
              </a:rPr>
              <a:t>＃バーチャル図書基地</a:t>
            </a:r>
            <a:r>
              <a:rPr kumimoji="1" lang="ja-JP" altLang="en-US" sz="2400" dirty="0"/>
              <a:t>」で検索して、</a:t>
            </a:r>
            <a:endParaRPr kumimoji="1" lang="en-US" altLang="ja-JP" sz="2400" dirty="0"/>
          </a:p>
          <a:p>
            <a:r>
              <a:rPr lang="ja-JP" altLang="en-US" sz="2400" dirty="0"/>
              <a:t>　　　　過去動画を覗いてみてください☺</a:t>
            </a:r>
            <a:endParaRPr lang="en-US" altLang="ja-JP" sz="2400" dirty="0"/>
          </a:p>
          <a:p>
            <a:r>
              <a:rPr kumimoji="1" lang="ja-JP" altLang="en-US" sz="2400" dirty="0"/>
              <a:t>　　　　今からでも、リプ欄からのご参加大歓迎です</a:t>
            </a:r>
            <a:r>
              <a:rPr kumimoji="1" lang="en-US" altLang="ja-JP" sz="2400" dirty="0"/>
              <a:t>!!!!</a:t>
            </a:r>
          </a:p>
          <a:p>
            <a:r>
              <a:rPr kumimoji="1" lang="ja-JP" altLang="en-US" dirty="0"/>
              <a:t>　　　　　　　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　　　　　　</a:t>
            </a:r>
            <a:r>
              <a:rPr kumimoji="1" lang="en-US" altLang="ja-JP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Twitter      </a:t>
            </a:r>
            <a:r>
              <a:rPr kumimoji="1" lang="en-US" altLang="ja-JP" sz="2800" dirty="0"/>
              <a:t>https://twitter.com/kwuicls</a:t>
            </a:r>
          </a:p>
          <a:p>
            <a:r>
              <a:rPr kumimoji="1" lang="ja-JP" altLang="en-US" sz="2800" dirty="0"/>
              <a:t>　　　　</a:t>
            </a:r>
            <a:r>
              <a:rPr kumimoji="1" lang="en-US" altLang="ja-JP" sz="2800" dirty="0">
                <a:solidFill>
                  <a:schemeClr val="accent3"/>
                </a:solidFill>
              </a:rPr>
              <a:t>Facebook  </a:t>
            </a:r>
            <a:r>
              <a:rPr kumimoji="1" lang="en-US" altLang="ja-JP" sz="2800" dirty="0"/>
              <a:t>https://www.facebook.com/kwuicls/ </a:t>
            </a:r>
          </a:p>
          <a:p>
            <a:endParaRPr kumimoji="1" lang="en-US" altLang="ja-JP" sz="2800" dirty="0">
              <a:solidFill>
                <a:schemeClr val="accent3"/>
              </a:solidFill>
            </a:endParaRPr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sz="2400" dirty="0"/>
              <a:t>　　　　ご清聴ありがとうございました</a:t>
            </a:r>
            <a:r>
              <a:rPr kumimoji="1" lang="en-US" altLang="ja-JP" sz="2400" dirty="0"/>
              <a:t>!!</a:t>
            </a:r>
            <a:endParaRPr kumimoji="1" lang="ja-JP" altLang="en-US" sz="2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92D43E7-7169-4421-938F-E180680D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854" y="4797721"/>
            <a:ext cx="2006922" cy="18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97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8263CF-825C-4512-A568-8101319A69F5}"/>
              </a:ext>
            </a:extLst>
          </p:cNvPr>
          <p:cNvSpPr txBox="1"/>
          <p:nvPr/>
        </p:nvSpPr>
        <p:spPr>
          <a:xfrm>
            <a:off x="986118" y="113978"/>
            <a:ext cx="107128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accent4"/>
                </a:solidFill>
              </a:rPr>
              <a:t>＃バーチャル図書基地</a:t>
            </a:r>
            <a:r>
              <a:rPr kumimoji="1" lang="ja-JP" altLang="en-US" dirty="0"/>
              <a:t>とは？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en-US" altLang="ja-JP" sz="2000" dirty="0"/>
              <a:t>KWUICLS</a:t>
            </a:r>
            <a:r>
              <a:rPr lang="ja-JP" altLang="en-US" sz="2000" dirty="0"/>
              <a:t>の独自の活動であり、メインの活動でもある「</a:t>
            </a:r>
            <a:r>
              <a:rPr lang="ja-JP" altLang="en-US" sz="2000" dirty="0">
                <a:solidFill>
                  <a:schemeClr val="accent2"/>
                </a:solidFill>
              </a:rPr>
              <a:t>図書基地</a:t>
            </a:r>
            <a:r>
              <a:rPr lang="ja-JP" altLang="en-US" sz="2000" dirty="0"/>
              <a:t>」を、</a:t>
            </a:r>
            <a:endParaRPr lang="en-US" altLang="ja-JP" sz="2000" dirty="0"/>
          </a:p>
          <a:p>
            <a:r>
              <a:rPr kumimoji="1" lang="en-US" altLang="ja-JP" sz="2000" dirty="0">
                <a:highlight>
                  <a:srgbClr val="00FF00"/>
                </a:highlight>
              </a:rPr>
              <a:t>Twitter</a:t>
            </a:r>
            <a:r>
              <a:rPr kumimoji="1" lang="ja-JP" altLang="en-US" sz="2000" dirty="0">
                <a:highlight>
                  <a:srgbClr val="00FF00"/>
                </a:highlight>
              </a:rPr>
              <a:t>上で、全てのユーザーさんたちと</a:t>
            </a:r>
            <a:r>
              <a:rPr kumimoji="1" lang="ja-JP" altLang="en-US" sz="2000" dirty="0"/>
              <a:t>やってみたい！と思ったのがきっかけ。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lang="ja-JP" altLang="en-US" sz="2000" dirty="0"/>
              <a:t>また、今年度は四月からオンラインでの講義が続き、サークル活動はもちろん、</a:t>
            </a:r>
            <a:endParaRPr lang="en-US" altLang="ja-JP" sz="2000" dirty="0"/>
          </a:p>
          <a:p>
            <a:r>
              <a:rPr lang="ja-JP" altLang="en-US" sz="2000" dirty="0"/>
              <a:t>部員同士が気軽に会うことすら憚られる状況でした。</a:t>
            </a:r>
            <a:endParaRPr lang="en-US" altLang="ja-JP" sz="2000" dirty="0"/>
          </a:p>
          <a:p>
            <a:r>
              <a:rPr lang="ja-JP" altLang="en-US" sz="2000" dirty="0"/>
              <a:t>そんな中「</a:t>
            </a:r>
            <a:r>
              <a:rPr lang="ja-JP" altLang="en-US" sz="2000" dirty="0">
                <a:highlight>
                  <a:srgbClr val="FFFF00"/>
                </a:highlight>
              </a:rPr>
              <a:t>各自が自宅からでもできる活動を</a:t>
            </a:r>
            <a:r>
              <a:rPr lang="ja-JP" altLang="en-US" sz="2000" dirty="0"/>
              <a:t>」という思いもありました。</a:t>
            </a:r>
            <a:endParaRPr lang="en-US" altLang="ja-JP" sz="2000" dirty="0"/>
          </a:p>
          <a:p>
            <a:endParaRPr kumimoji="1" lang="en-US" altLang="ja-JP" sz="2000" dirty="0"/>
          </a:p>
          <a:p>
            <a:r>
              <a:rPr kumimoji="1" lang="ja-JP" altLang="en-US" sz="2000" dirty="0"/>
              <a:t>　　　　　　　　　↓以下のルールを決め、動画の投稿をスタート！！</a:t>
            </a:r>
          </a:p>
        </p:txBody>
      </p:sp>
      <p:pic>
        <p:nvPicPr>
          <p:cNvPr id="4" name="図 3" descr="テキスト, 手紙&#10;&#10;自動的に生成された説明">
            <a:extLst>
              <a:ext uri="{FF2B5EF4-FFF2-40B4-BE49-F238E27FC236}">
                <a16:creationId xmlns:a16="http://schemas.microsoft.com/office/drawing/2014/main" id="{1EF8653E-66E5-4E7A-AAF5-1C3A3FCEF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77" y="3558744"/>
            <a:ext cx="4921623" cy="3030315"/>
          </a:xfrm>
          <a:prstGeom prst="rect">
            <a:avLst/>
          </a:prstGeom>
        </p:spPr>
      </p:pic>
      <p:pic>
        <p:nvPicPr>
          <p:cNvPr id="6" name="図 5" descr="テキスト, ホワイトボード&#10;&#10;自動的に生成された説明">
            <a:extLst>
              <a:ext uri="{FF2B5EF4-FFF2-40B4-BE49-F238E27FC236}">
                <a16:creationId xmlns:a16="http://schemas.microsoft.com/office/drawing/2014/main" id="{F69B624C-A2E9-4DB2-A895-66185D6C4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19" y="3558745"/>
            <a:ext cx="4921623" cy="303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01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6A5925-48C3-44A9-B90C-CC05821B77F1}"/>
              </a:ext>
            </a:extLst>
          </p:cNvPr>
          <p:cNvSpPr txBox="1"/>
          <p:nvPr/>
        </p:nvSpPr>
        <p:spPr>
          <a:xfrm>
            <a:off x="1057835" y="242047"/>
            <a:ext cx="108741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accent5"/>
                </a:solidFill>
              </a:rPr>
              <a:t>各月のテーマ</a:t>
            </a:r>
            <a:endParaRPr lang="en-US" altLang="ja-JP" sz="4000" dirty="0">
              <a:solidFill>
                <a:schemeClr val="accent5"/>
              </a:solidFill>
            </a:endParaRPr>
          </a:p>
          <a:p>
            <a:endParaRPr kumimoji="1" lang="en-US" altLang="ja-JP" dirty="0"/>
          </a:p>
          <a:p>
            <a:r>
              <a:rPr kumimoji="1" lang="ja-JP" altLang="en-US" dirty="0"/>
              <a:t>毎月、</a:t>
            </a:r>
            <a:r>
              <a:rPr kumimoji="1" lang="ja-JP" altLang="en-US" sz="2400" dirty="0">
                <a:solidFill>
                  <a:schemeClr val="accent4"/>
                </a:solidFill>
              </a:rPr>
              <a:t>サークル内で案を募る</a:t>
            </a:r>
            <a:r>
              <a:rPr kumimoji="1" lang="ja-JP" altLang="en-US" sz="2400" dirty="0"/>
              <a:t>→</a:t>
            </a:r>
            <a:r>
              <a:rPr kumimoji="1" lang="ja-JP" altLang="en-US" sz="2400" dirty="0">
                <a:solidFill>
                  <a:schemeClr val="accent4"/>
                </a:solidFill>
              </a:rPr>
              <a:t>その中で投票</a:t>
            </a:r>
            <a:r>
              <a:rPr kumimoji="1" lang="ja-JP" altLang="en-US" sz="2400" dirty="0"/>
              <a:t>→</a:t>
            </a:r>
            <a:r>
              <a:rPr kumimoji="1" lang="ja-JP" altLang="en-US" sz="2400" dirty="0">
                <a:solidFill>
                  <a:schemeClr val="accent4"/>
                </a:solidFill>
              </a:rPr>
              <a:t>多数決でテーマを決定　</a:t>
            </a:r>
            <a:r>
              <a:rPr kumimoji="1" lang="ja-JP" altLang="en-US" dirty="0"/>
              <a:t>という流れ</a:t>
            </a:r>
          </a:p>
        </p:txBody>
      </p:sp>
      <p:pic>
        <p:nvPicPr>
          <p:cNvPr id="4" name="図 3" descr="テキスト, 手紙&#10;&#10;自動的に生成された説明">
            <a:extLst>
              <a:ext uri="{FF2B5EF4-FFF2-40B4-BE49-F238E27FC236}">
                <a16:creationId xmlns:a16="http://schemas.microsoft.com/office/drawing/2014/main" id="{78C35B36-3215-47C9-A716-8C0163C86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5" y="2095499"/>
            <a:ext cx="4438090" cy="2987025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ABA671C0-2E0C-4169-8D37-1E596CECCA6E}"/>
              </a:ext>
            </a:extLst>
          </p:cNvPr>
          <p:cNvSpPr/>
          <p:nvPr/>
        </p:nvSpPr>
        <p:spPr>
          <a:xfrm rot="1361038">
            <a:off x="5662061" y="36665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" name="図 7" descr="テキスト, 手紙, ホワイトボード&#10;&#10;自動的に生成された説明">
            <a:extLst>
              <a:ext uri="{FF2B5EF4-FFF2-40B4-BE49-F238E27FC236}">
                <a16:creationId xmlns:a16="http://schemas.microsoft.com/office/drawing/2014/main" id="{5C8A4A96-9DC4-4F97-8767-B0BA9C964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6" y="3196478"/>
            <a:ext cx="5130800" cy="341947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E13CFD0-B76F-4254-A084-580B11F4AF50}"/>
              </a:ext>
            </a:extLst>
          </p:cNvPr>
          <p:cNvSpPr txBox="1"/>
          <p:nvPr/>
        </p:nvSpPr>
        <p:spPr>
          <a:xfrm>
            <a:off x="1295960" y="5382693"/>
            <a:ext cx="395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最初はこの程度↑のサムネイルも</a:t>
            </a:r>
            <a:r>
              <a:rPr kumimoji="1" lang="en-US" altLang="ja-JP" dirty="0"/>
              <a:t>…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4D1D703-51CB-4F93-9287-16EEACD42582}"/>
              </a:ext>
            </a:extLst>
          </p:cNvPr>
          <p:cNvSpPr txBox="1"/>
          <p:nvPr/>
        </p:nvSpPr>
        <p:spPr>
          <a:xfrm>
            <a:off x="7181290" y="2469777"/>
            <a:ext cx="4438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半年後にはここまでにぎやかに</a:t>
            </a:r>
            <a:r>
              <a:rPr lang="en-US" altLang="ja-JP" sz="2000" dirty="0"/>
              <a:t>…</a:t>
            </a:r>
            <a:r>
              <a:rPr lang="ja-JP" altLang="en-US" sz="2000" dirty="0"/>
              <a:t>！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23636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488C570-C567-404F-BB02-2EC43B557B45}"/>
              </a:ext>
            </a:extLst>
          </p:cNvPr>
          <p:cNvSpPr txBox="1"/>
          <p:nvPr/>
        </p:nvSpPr>
        <p:spPr>
          <a:xfrm>
            <a:off x="1156447" y="295835"/>
            <a:ext cx="778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chemeClr val="accent3"/>
                </a:solidFill>
              </a:rPr>
              <a:t>4</a:t>
            </a:r>
            <a:r>
              <a:rPr kumimoji="1" lang="ja-JP" altLang="en-US" sz="3600" dirty="0">
                <a:solidFill>
                  <a:schemeClr val="accent3"/>
                </a:solidFill>
              </a:rPr>
              <a:t>月</a:t>
            </a:r>
            <a:r>
              <a:rPr kumimoji="1" lang="ja-JP" altLang="en-US" sz="3600" dirty="0"/>
              <a:t>「新入生におすすめしたい本」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09AAFB6-2E47-4FB6-BBFC-F5DE1A70BEF0}"/>
              </a:ext>
            </a:extLst>
          </p:cNvPr>
          <p:cNvSpPr txBox="1"/>
          <p:nvPr/>
        </p:nvSpPr>
        <p:spPr>
          <a:xfrm>
            <a:off x="1093694" y="2037850"/>
            <a:ext cx="105335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①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赤毛のアン</a:t>
            </a:r>
            <a:r>
              <a:rPr kumimoji="1" lang="en-US" altLang="ja-JP" sz="2000" b="1" dirty="0"/>
              <a:t>』</a:t>
            </a:r>
            <a:r>
              <a:rPr kumimoji="1" lang="ja-JP" altLang="en-US" dirty="0"/>
              <a:t>シリーズ　</a:t>
            </a:r>
            <a:r>
              <a:rPr kumimoji="1" lang="en-US" altLang="ja-JP" dirty="0"/>
              <a:t>L.M.</a:t>
            </a:r>
            <a:r>
              <a:rPr kumimoji="1" lang="ja-JP" altLang="en-US" dirty="0"/>
              <a:t>モンゴメリ</a:t>
            </a:r>
            <a:r>
              <a:rPr kumimoji="1" lang="en-US" altLang="ja-JP" dirty="0"/>
              <a:t>/</a:t>
            </a:r>
            <a:r>
              <a:rPr kumimoji="1" lang="ja-JP" altLang="en-US" dirty="0"/>
              <a:t>村岡花子 訳　</a:t>
            </a:r>
            <a:endParaRPr kumimoji="1" lang="en-US" altLang="ja-JP" dirty="0"/>
          </a:p>
          <a:p>
            <a:r>
              <a:rPr lang="ja-JP" altLang="en-US" dirty="0"/>
              <a:t>　</a:t>
            </a:r>
            <a:r>
              <a:rPr kumimoji="1" lang="ja-JP" altLang="en-US" dirty="0"/>
              <a:t>ポプラポケット文庫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en-US" altLang="ja-JP" sz="1600" dirty="0"/>
              <a:t>1</a:t>
            </a:r>
            <a:r>
              <a:rPr kumimoji="1" lang="ja-JP" altLang="en-US" sz="1600" dirty="0"/>
              <a:t>回目の投稿を終えた時点で、なんと、</a:t>
            </a:r>
            <a:endParaRPr kumimoji="1" lang="en-US" altLang="ja-JP" sz="1600" dirty="0"/>
          </a:p>
          <a:p>
            <a:r>
              <a:rPr kumimoji="1" lang="ja-JP" altLang="en-US" sz="1600" dirty="0">
                <a:highlight>
                  <a:srgbClr val="FFFF00"/>
                </a:highlight>
              </a:rPr>
              <a:t>国立国会図書館</a:t>
            </a:r>
            <a:r>
              <a:rPr lang="ja-JP" altLang="en-US" sz="1600" dirty="0">
                <a:highlight>
                  <a:srgbClr val="FFFF00"/>
                </a:highlight>
              </a:rPr>
              <a:t>「カレントアウェアネス・ポータル」</a:t>
            </a:r>
            <a:r>
              <a:rPr lang="ja-JP" altLang="en-US" sz="1600" dirty="0"/>
              <a:t>の</a:t>
            </a:r>
            <a:endParaRPr lang="en-US" altLang="ja-JP" sz="1600" dirty="0"/>
          </a:p>
          <a:p>
            <a:r>
              <a:rPr lang="en-US" altLang="ja-JP" sz="1600" dirty="0"/>
              <a:t>Twitter</a:t>
            </a:r>
            <a:r>
              <a:rPr lang="ja-JP" altLang="en-US" sz="1600" dirty="0"/>
              <a:t>で取り上げて頂きました</a:t>
            </a:r>
            <a:r>
              <a:rPr lang="en-US" altLang="ja-JP" sz="1600" dirty="0"/>
              <a:t>!!</a:t>
            </a:r>
          </a:p>
          <a:p>
            <a:r>
              <a:rPr lang="ja-JP" altLang="en-US" sz="1600" dirty="0"/>
              <a:t>　　　　　　　　　　　　　　　　　　　　（</a:t>
            </a:r>
            <a:r>
              <a:rPr lang="en-US" altLang="ja-JP" sz="1600" dirty="0"/>
              <a:t>2020</a:t>
            </a:r>
            <a:r>
              <a:rPr lang="ja-JP" altLang="en-US" sz="1600" dirty="0"/>
              <a:t>年</a:t>
            </a:r>
            <a:r>
              <a:rPr lang="en-US" altLang="ja-JP" sz="1600" dirty="0"/>
              <a:t>4</a:t>
            </a:r>
            <a:r>
              <a:rPr lang="ja-JP" altLang="en-US" sz="1600" dirty="0"/>
              <a:t>月</a:t>
            </a:r>
            <a:r>
              <a:rPr lang="en-US" altLang="ja-JP" sz="1600" dirty="0"/>
              <a:t>13</a:t>
            </a:r>
            <a:r>
              <a:rPr lang="ja-JP" altLang="en-US" sz="1600" dirty="0"/>
              <a:t>日のツイート→）</a:t>
            </a:r>
            <a:endParaRPr kumimoji="1" lang="en-US" altLang="ja-JP" sz="1600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②</a:t>
            </a:r>
            <a:r>
              <a:rPr kumimoji="1" lang="en-US" altLang="ja-JP" sz="2000" b="1" dirty="0"/>
              <a:t>『</a:t>
            </a:r>
            <a:r>
              <a:rPr lang="ja-JP" altLang="en-US" sz="2000" b="1" dirty="0"/>
              <a:t>笑いの取り方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水岡ともや（サイダー）</a:t>
            </a:r>
            <a:endParaRPr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③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シャーロック・ホームズの思い出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コナン・ドイル</a:t>
            </a:r>
            <a:r>
              <a:rPr kumimoji="1" lang="en-US" altLang="ja-JP" dirty="0"/>
              <a:t>/</a:t>
            </a:r>
            <a:r>
              <a:rPr kumimoji="1" lang="ja-JP" altLang="en-US" dirty="0"/>
              <a:t>延原謙 訳　新潮文庫</a:t>
            </a:r>
            <a:endParaRPr kumimoji="1"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④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面白いほど人を見抜ける「血液型」の本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長田時彦　王様文庫</a:t>
            </a:r>
          </a:p>
        </p:txBody>
      </p:sp>
      <p:pic>
        <p:nvPicPr>
          <p:cNvPr id="6" name="図 5" descr="テキスト, 手紙&#10;&#10;自動的に生成された説明">
            <a:extLst>
              <a:ext uri="{FF2B5EF4-FFF2-40B4-BE49-F238E27FC236}">
                <a16:creationId xmlns:a16="http://schemas.microsoft.com/office/drawing/2014/main" id="{57175B86-4865-4A17-AA5E-4341F1971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6941" r="-215" b="13864"/>
          <a:stretch/>
        </p:blipFill>
        <p:spPr>
          <a:xfrm>
            <a:off x="8697446" y="492120"/>
            <a:ext cx="2929777" cy="190365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701618-34B6-4CB6-BB7E-FB0494DC1864}"/>
              </a:ext>
            </a:extLst>
          </p:cNvPr>
          <p:cNvSpPr txBox="1"/>
          <p:nvPr/>
        </p:nvSpPr>
        <p:spPr>
          <a:xfrm>
            <a:off x="1435194" y="1120779"/>
            <a:ext cx="6920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accent5"/>
                </a:solidFill>
              </a:rPr>
              <a:t>文字通りの新入生はもちろん、新社会人の方を含め、</a:t>
            </a:r>
            <a:endParaRPr kumimoji="1" lang="en-US" altLang="ja-JP" dirty="0">
              <a:solidFill>
                <a:schemeClr val="accent5"/>
              </a:solidFill>
            </a:endParaRPr>
          </a:p>
          <a:p>
            <a:r>
              <a:rPr lang="ja-JP" altLang="en-US" dirty="0">
                <a:solidFill>
                  <a:schemeClr val="accent5"/>
                </a:solidFill>
              </a:rPr>
              <a:t>春から新しい環境でスタートを切る、全ての方に向けて。</a:t>
            </a:r>
            <a:endParaRPr kumimoji="1" lang="ja-JP" altLang="en-US" dirty="0">
              <a:solidFill>
                <a:schemeClr val="accent5"/>
              </a:solidFill>
            </a:endParaRPr>
          </a:p>
        </p:txBody>
      </p:sp>
      <p:pic>
        <p:nvPicPr>
          <p:cNvPr id="9" name="図 8" descr="テキスト, 手紙&#10;&#10;自動的に生成された説明">
            <a:extLst>
              <a:ext uri="{FF2B5EF4-FFF2-40B4-BE49-F238E27FC236}">
                <a16:creationId xmlns:a16="http://schemas.microsoft.com/office/drawing/2014/main" id="{26DCBA6E-C2DC-47BB-A7A6-1FFF31ECA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784" y="2878058"/>
            <a:ext cx="2833156" cy="190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267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8901D1-07C0-4DE7-A80D-A36AD59E0DBA}"/>
              </a:ext>
            </a:extLst>
          </p:cNvPr>
          <p:cNvSpPr txBox="1"/>
          <p:nvPr/>
        </p:nvSpPr>
        <p:spPr>
          <a:xfrm>
            <a:off x="1053352" y="2194870"/>
            <a:ext cx="1070385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⑤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おまかせ満腹ごはん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三坂しほ　スターツ出版文庫</a:t>
            </a:r>
            <a:endParaRPr kumimoji="1" lang="en-US" altLang="ja-JP" dirty="0"/>
          </a:p>
          <a:p>
            <a:endParaRPr lang="en-US" altLang="ja-JP" sz="2000" dirty="0"/>
          </a:p>
          <a:p>
            <a:r>
              <a:rPr kumimoji="1" lang="ja-JP" altLang="en-US" sz="2000" dirty="0"/>
              <a:t>⑥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霧こそ闇の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仲町六絵　メディアワークス文庫</a:t>
            </a:r>
            <a:endParaRPr kumimoji="1" lang="en-US" altLang="ja-JP" dirty="0"/>
          </a:p>
          <a:p>
            <a:endParaRPr lang="en-US" altLang="ja-JP" sz="2000" dirty="0"/>
          </a:p>
          <a:p>
            <a:endParaRPr kumimoji="1" lang="en-US" altLang="ja-JP" sz="2000" dirty="0"/>
          </a:p>
          <a:p>
            <a:endParaRPr lang="en-US" altLang="ja-JP" sz="2000" dirty="0"/>
          </a:p>
          <a:p>
            <a:endParaRPr kumimoji="1" lang="en-US" altLang="ja-JP" sz="2000" dirty="0"/>
          </a:p>
          <a:p>
            <a:endParaRPr lang="en-US" altLang="ja-JP" sz="2000" dirty="0"/>
          </a:p>
          <a:p>
            <a:endParaRPr kumimoji="1" lang="en-US" altLang="ja-JP" sz="2000" dirty="0"/>
          </a:p>
          <a:p>
            <a:r>
              <a:rPr kumimoji="1" lang="ja-JP" altLang="en-US" sz="2000" dirty="0"/>
              <a:t>⑦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解夏</a:t>
            </a:r>
            <a:r>
              <a:rPr kumimoji="1" lang="en-US" altLang="ja-JP" sz="2000" b="1" dirty="0"/>
              <a:t>』</a:t>
            </a:r>
            <a:r>
              <a:rPr kumimoji="1" lang="ja-JP" altLang="en-US" sz="2000" dirty="0"/>
              <a:t>　</a:t>
            </a:r>
            <a:r>
              <a:rPr kumimoji="1" lang="ja-JP" altLang="en-US" dirty="0"/>
              <a:t>さだまさし　幻冬舎文庫</a:t>
            </a:r>
            <a:endParaRPr kumimoji="1" lang="en-US" altLang="ja-JP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ja-JP" altLang="en-US" sz="2000" dirty="0"/>
              <a:t>⑧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今日のガッちゃん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益田ミリ　平澤一平　ミシマ社</a:t>
            </a:r>
          </a:p>
        </p:txBody>
      </p:sp>
      <p:pic>
        <p:nvPicPr>
          <p:cNvPr id="4" name="図 3" descr="テキスト, ホワイトボード&#10;&#10;自動的に生成された説明">
            <a:extLst>
              <a:ext uri="{FF2B5EF4-FFF2-40B4-BE49-F238E27FC236}">
                <a16:creationId xmlns:a16="http://schemas.microsoft.com/office/drawing/2014/main" id="{A30E182A-BA04-47A5-B176-CF6C7BFBB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t="6212" r="5235" b="6667"/>
          <a:stretch/>
        </p:blipFill>
        <p:spPr>
          <a:xfrm>
            <a:off x="7722990" y="3265838"/>
            <a:ext cx="3801035" cy="2313767"/>
          </a:xfrm>
          <a:prstGeom prst="rect">
            <a:avLst/>
          </a:prstGeom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4745F9B3-9FBE-42D7-ACAE-BE857CD2CF0C}"/>
              </a:ext>
            </a:extLst>
          </p:cNvPr>
          <p:cNvSpPr/>
          <p:nvPr/>
        </p:nvSpPr>
        <p:spPr>
          <a:xfrm>
            <a:off x="2568492" y="3429000"/>
            <a:ext cx="3173506" cy="1156448"/>
          </a:xfrm>
          <a:prstGeom prst="wedgeEllipseCallout">
            <a:avLst>
              <a:gd name="adj1" fmla="val -49952"/>
              <a:gd name="adj2" fmla="val -6039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A6FAE16-4E6A-4ACA-9A7C-E5176A619481}"/>
              </a:ext>
            </a:extLst>
          </p:cNvPr>
          <p:cNvSpPr txBox="1"/>
          <p:nvPr/>
        </p:nvSpPr>
        <p:spPr>
          <a:xfrm>
            <a:off x="3124200" y="3591725"/>
            <a:ext cx="2850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投稿後すぐに、</a:t>
            </a:r>
            <a:endParaRPr kumimoji="1" lang="en-US" altLang="ja-JP" sz="1600" dirty="0"/>
          </a:p>
          <a:p>
            <a:r>
              <a:rPr lang="ja-JP" altLang="en-US" sz="1600" dirty="0"/>
              <a:t>ご本人様に引用</a:t>
            </a:r>
            <a:r>
              <a:rPr lang="en-US" altLang="ja-JP" sz="1600" dirty="0"/>
              <a:t>RT</a:t>
            </a:r>
          </a:p>
          <a:p>
            <a:r>
              <a:rPr lang="ja-JP" altLang="en-US" sz="1600" dirty="0"/>
              <a:t>していただきました☆</a:t>
            </a:r>
            <a:endParaRPr kumimoji="1" lang="ja-JP" altLang="en-US" sz="1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37B995-5B7A-437A-B802-FDF52B0B2EB7}"/>
              </a:ext>
            </a:extLst>
          </p:cNvPr>
          <p:cNvSpPr txBox="1"/>
          <p:nvPr/>
        </p:nvSpPr>
        <p:spPr>
          <a:xfrm>
            <a:off x="1255059" y="340659"/>
            <a:ext cx="9278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00B050"/>
                </a:solidFill>
              </a:rPr>
              <a:t>5</a:t>
            </a:r>
            <a:r>
              <a:rPr kumimoji="1" lang="ja-JP" altLang="en-US" sz="3600" dirty="0">
                <a:solidFill>
                  <a:srgbClr val="00B050"/>
                </a:solidFill>
              </a:rPr>
              <a:t>月</a:t>
            </a:r>
            <a:r>
              <a:rPr kumimoji="1" lang="ja-JP" altLang="en-US" sz="3600" dirty="0"/>
              <a:t>「思い出の土地が題材になった本」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68ED73-69C6-4078-93B4-F9A31C0068D3}"/>
              </a:ext>
            </a:extLst>
          </p:cNvPr>
          <p:cNvSpPr txBox="1"/>
          <p:nvPr/>
        </p:nvSpPr>
        <p:spPr>
          <a:xfrm>
            <a:off x="1353672" y="1066800"/>
            <a:ext cx="9081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92D050"/>
                </a:solidFill>
              </a:rPr>
              <a:t>コロナ禍において、不要不急の外出が制限される日々。</a:t>
            </a:r>
            <a:r>
              <a:rPr kumimoji="1" lang="en-US" altLang="ja-JP" dirty="0">
                <a:solidFill>
                  <a:srgbClr val="92D050"/>
                </a:solidFill>
              </a:rPr>
              <a:t>GW</a:t>
            </a:r>
            <a:r>
              <a:rPr kumimoji="1" lang="ja-JP" altLang="en-US" dirty="0">
                <a:solidFill>
                  <a:srgbClr val="92D050"/>
                </a:solidFill>
              </a:rPr>
              <a:t>も遠出ができない</a:t>
            </a:r>
            <a:r>
              <a:rPr kumimoji="1" lang="en-US" altLang="ja-JP" dirty="0">
                <a:solidFill>
                  <a:srgbClr val="92D050"/>
                </a:solidFill>
              </a:rPr>
              <a:t>…</a:t>
            </a:r>
            <a:r>
              <a:rPr kumimoji="1" lang="ja-JP" altLang="en-US" dirty="0">
                <a:solidFill>
                  <a:srgbClr val="92D050"/>
                </a:solidFill>
              </a:rPr>
              <a:t>。</a:t>
            </a:r>
            <a:endParaRPr kumimoji="1" lang="en-US" altLang="ja-JP" dirty="0">
              <a:solidFill>
                <a:srgbClr val="92D050"/>
              </a:solidFill>
            </a:endParaRPr>
          </a:p>
          <a:p>
            <a:r>
              <a:rPr lang="ja-JP" altLang="en-US" dirty="0">
                <a:solidFill>
                  <a:srgbClr val="92D050"/>
                </a:solidFill>
              </a:rPr>
              <a:t>そんな時だからこそ、以前旅行で訪れたなど、思い出の土地が描かれた作品を読んで、</a:t>
            </a:r>
            <a:endParaRPr lang="en-US" altLang="ja-JP" dirty="0">
              <a:solidFill>
                <a:srgbClr val="92D050"/>
              </a:solidFill>
            </a:endParaRPr>
          </a:p>
          <a:p>
            <a:r>
              <a:rPr kumimoji="1" lang="ja-JP" altLang="en-US" dirty="0">
                <a:solidFill>
                  <a:srgbClr val="92D050"/>
                </a:solidFill>
              </a:rPr>
              <a:t>楽しい記憶を呼び覚まそう！</a:t>
            </a:r>
          </a:p>
        </p:txBody>
      </p:sp>
    </p:spTree>
    <p:extLst>
      <p:ext uri="{BB962C8B-B14F-4D97-AF65-F5344CB8AC3E}">
        <p14:creationId xmlns:p14="http://schemas.microsoft.com/office/powerpoint/2010/main" val="3377147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76A8F3-E2A1-472C-9CB8-4DC35C8FA5E1}"/>
              </a:ext>
            </a:extLst>
          </p:cNvPr>
          <p:cNvSpPr txBox="1"/>
          <p:nvPr/>
        </p:nvSpPr>
        <p:spPr>
          <a:xfrm>
            <a:off x="1219199" y="2302692"/>
            <a:ext cx="1093694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⑨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鴨川貴族邸宅の茶飯事</a:t>
            </a:r>
            <a:r>
              <a:rPr kumimoji="1" lang="en-US" altLang="ja-JP" sz="2000" b="1" dirty="0"/>
              <a:t>』</a:t>
            </a:r>
            <a:r>
              <a:rPr kumimoji="1" lang="ja-JP" altLang="en-US" dirty="0"/>
              <a:t>シリーズ　　範野秋晴　メディアワークス文庫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⑩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からくさ図書館来客簿</a:t>
            </a:r>
            <a:r>
              <a:rPr kumimoji="1" lang="en-US" altLang="ja-JP" sz="2000" b="1" dirty="0"/>
              <a:t>』</a:t>
            </a:r>
            <a:r>
              <a:rPr kumimoji="1" lang="ja-JP" altLang="en-US" dirty="0"/>
              <a:t>シリーズ　　仲町六絵　メディアワークス文庫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⑪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恋せよキモノ乙女</a:t>
            </a:r>
            <a:r>
              <a:rPr kumimoji="1" lang="en-US" altLang="ja-JP" sz="2000" b="1" dirty="0"/>
              <a:t>』</a:t>
            </a:r>
            <a:r>
              <a:rPr kumimoji="1" lang="ja-JP" altLang="en-US" dirty="0"/>
              <a:t>シリーズ　　山崎零　くらげパンチ</a:t>
            </a:r>
            <a:endParaRPr kumimoji="1" lang="en-US" altLang="ja-JP" dirty="0"/>
          </a:p>
          <a:p>
            <a:r>
              <a:rPr lang="ja-JP" altLang="en-US" dirty="0"/>
              <a:t>　</a:t>
            </a:r>
            <a:r>
              <a:rPr lang="ja-JP" altLang="en-US" sz="1600" dirty="0"/>
              <a:t>　（マンガ）</a:t>
            </a:r>
            <a:endParaRPr kumimoji="1" lang="ja-JP" altLang="en-US" sz="1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45919B-8BEB-4E94-867B-F85316261142}"/>
              </a:ext>
            </a:extLst>
          </p:cNvPr>
          <p:cNvSpPr txBox="1"/>
          <p:nvPr/>
        </p:nvSpPr>
        <p:spPr>
          <a:xfrm>
            <a:off x="1272988" y="349624"/>
            <a:ext cx="10470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chemeClr val="accent6"/>
                </a:solidFill>
              </a:rPr>
              <a:t>6</a:t>
            </a:r>
            <a:r>
              <a:rPr kumimoji="1" lang="ja-JP" altLang="en-US" sz="3600" dirty="0">
                <a:solidFill>
                  <a:schemeClr val="accent6"/>
                </a:solidFill>
              </a:rPr>
              <a:t>月</a:t>
            </a:r>
            <a:r>
              <a:rPr kumimoji="1" lang="ja-JP" altLang="en-US" sz="3600" dirty="0"/>
              <a:t>「京都を楽しめる本」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134BA9C-945F-4EF5-8445-5BCD9A9BDAB3}"/>
              </a:ext>
            </a:extLst>
          </p:cNvPr>
          <p:cNvSpPr txBox="1"/>
          <p:nvPr/>
        </p:nvSpPr>
        <p:spPr>
          <a:xfrm>
            <a:off x="1443317" y="1138988"/>
            <a:ext cx="9861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当初の予定では、</a:t>
            </a:r>
            <a:r>
              <a:rPr kumimoji="1" lang="en-US" altLang="ja-JP" dirty="0">
                <a:solidFill>
                  <a:schemeClr val="tx2">
                    <a:lumMod val="75000"/>
                    <a:lumOff val="25000"/>
                  </a:schemeClr>
                </a:solidFill>
              </a:rPr>
              <a:t>6</a:t>
            </a:r>
            <a:r>
              <a:rPr kumimoji="1" lang="ja-JP" alt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月末には大学での対面授業が始まる可能性がありました。</a:t>
            </a:r>
            <a:endParaRPr kumimoji="1" lang="en-US" altLang="ja-JP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ja-JP" alt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県外から入学する</a:t>
            </a:r>
            <a:r>
              <a:rPr lang="en-US" altLang="ja-JP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</a:t>
            </a:r>
            <a:r>
              <a:rPr lang="ja-JP" alt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回生たちに、少しでも京都の魅力を伝えたい！と思い、このテーマに。</a:t>
            </a:r>
            <a:endParaRPr lang="en-US" altLang="ja-JP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kumimoji="1" lang="ja-JP" alt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自粛生活が明けたら観光に来たい、という方にも参考になるよう、京都が舞台の本をチョイス。</a:t>
            </a:r>
          </a:p>
        </p:txBody>
      </p:sp>
      <p:pic>
        <p:nvPicPr>
          <p:cNvPr id="6" name="図 5" descr="テキスト, 手紙&#10;&#10;自動的に生成された説明">
            <a:extLst>
              <a:ext uri="{FF2B5EF4-FFF2-40B4-BE49-F238E27FC236}">
                <a16:creationId xmlns:a16="http://schemas.microsoft.com/office/drawing/2014/main" id="{4ECAD693-B996-47B8-B213-84A5229BD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9" r="4404" b="7340"/>
          <a:stretch/>
        </p:blipFill>
        <p:spPr>
          <a:xfrm>
            <a:off x="7996518" y="4033509"/>
            <a:ext cx="3765175" cy="242821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D29988-2981-4FDD-80B2-C23C0AC61A96}"/>
              </a:ext>
            </a:extLst>
          </p:cNvPr>
          <p:cNvSpPr txBox="1"/>
          <p:nvPr/>
        </p:nvSpPr>
        <p:spPr>
          <a:xfrm>
            <a:off x="1255058" y="5558118"/>
            <a:ext cx="5800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/>
              <a:t>この月だけ最終週の投稿をド忘れ</a:t>
            </a:r>
            <a:r>
              <a:rPr lang="en-US" altLang="ja-JP" sz="1600" dirty="0"/>
              <a:t>…</a:t>
            </a:r>
            <a:r>
              <a:rPr lang="ja-JP" altLang="en-US" sz="1600" dirty="0"/>
              <a:t>。</a:t>
            </a:r>
            <a:endParaRPr lang="en-US" altLang="ja-JP" sz="1600" dirty="0"/>
          </a:p>
          <a:p>
            <a:r>
              <a:rPr kumimoji="1" lang="ja-JP" altLang="en-US" sz="1600" dirty="0"/>
              <a:t>せっかく</a:t>
            </a:r>
            <a:r>
              <a:rPr kumimoji="1" lang="en-US" altLang="ja-JP" sz="1600" dirty="0"/>
              <a:t>4</a:t>
            </a:r>
            <a:r>
              <a:rPr kumimoji="1" lang="ja-JP" altLang="en-US" sz="1600" dirty="0"/>
              <a:t>週あったのに、</a:t>
            </a:r>
            <a:r>
              <a:rPr kumimoji="1" lang="en-US" altLang="ja-JP" sz="1600" dirty="0"/>
              <a:t>3</a:t>
            </a:r>
            <a:r>
              <a:rPr kumimoji="1" lang="ja-JP" altLang="en-US" sz="1600" dirty="0"/>
              <a:t>冊しか紹介できていない</a:t>
            </a:r>
            <a:r>
              <a:rPr kumimoji="1" lang="en-US" altLang="ja-JP" sz="1600" dirty="0"/>
              <a:t>…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65032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9402CA8-74C7-4906-8A2B-9C21E7CE1C8B}"/>
              </a:ext>
            </a:extLst>
          </p:cNvPr>
          <p:cNvSpPr txBox="1"/>
          <p:nvPr/>
        </p:nvSpPr>
        <p:spPr>
          <a:xfrm>
            <a:off x="1228165" y="2187388"/>
            <a:ext cx="1064110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⑫</a:t>
            </a:r>
            <a:r>
              <a:rPr lang="en-US" altLang="ja-JP" sz="2000" b="1" dirty="0"/>
              <a:t>『</a:t>
            </a:r>
            <a:r>
              <a:rPr lang="ja-JP" altLang="en-US" sz="2000" b="1" dirty="0"/>
              <a:t>世界一作りやすいおうちスイーツ</a:t>
            </a:r>
            <a:r>
              <a:rPr lang="en-US" altLang="ja-JP" sz="2000" b="1" dirty="0"/>
              <a:t>』</a:t>
            </a:r>
            <a:r>
              <a:rPr lang="ja-JP" altLang="en-US" sz="2000" b="1" dirty="0"/>
              <a:t>　</a:t>
            </a:r>
            <a:r>
              <a:rPr lang="en-US" altLang="ja-JP" dirty="0" err="1"/>
              <a:t>kafemaru</a:t>
            </a:r>
            <a:r>
              <a:rPr lang="ja-JP" altLang="en-US" dirty="0"/>
              <a:t>　</a:t>
            </a:r>
            <a:r>
              <a:rPr lang="en-US" altLang="ja-JP" dirty="0"/>
              <a:t>KADOKAWA</a:t>
            </a:r>
          </a:p>
          <a:p>
            <a:r>
              <a:rPr kumimoji="1" lang="ja-JP" altLang="en-US" sz="1600" dirty="0"/>
              <a:t>　　（</a:t>
            </a:r>
            <a:r>
              <a:rPr kumimoji="1" lang="en-US" altLang="ja-JP" sz="1600" dirty="0"/>
              <a:t>YouTube</a:t>
            </a:r>
            <a:r>
              <a:rPr kumimoji="1" lang="ja-JP" altLang="en-US" sz="1600" dirty="0"/>
              <a:t>発のレシピ本）</a:t>
            </a:r>
            <a:endParaRPr kumimoji="1" lang="en-US" altLang="ja-JP" sz="1600" dirty="0"/>
          </a:p>
          <a:p>
            <a:endParaRPr lang="en-US" altLang="ja-JP" dirty="0"/>
          </a:p>
          <a:p>
            <a:r>
              <a:rPr lang="ja-JP" altLang="en-US" dirty="0"/>
              <a:t>⑬</a:t>
            </a:r>
            <a:r>
              <a:rPr lang="en-US" altLang="ja-JP" sz="2000" b="1" dirty="0"/>
              <a:t>『</a:t>
            </a:r>
            <a:r>
              <a:rPr lang="ja-JP" altLang="en-US" sz="2000" b="1" dirty="0"/>
              <a:t>作家の本棚</a:t>
            </a:r>
            <a:r>
              <a:rPr lang="en-US" altLang="ja-JP" sz="2000" b="1" dirty="0"/>
              <a:t>』</a:t>
            </a:r>
            <a:r>
              <a:rPr lang="ja-JP" altLang="en-US" sz="2000" b="1" dirty="0"/>
              <a:t>　</a:t>
            </a:r>
            <a:r>
              <a:rPr lang="ja-JP" altLang="en-US" dirty="0"/>
              <a:t>ヒヨコ舎 編　アスペクト文庫</a:t>
            </a:r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⑭</a:t>
            </a:r>
            <a:r>
              <a:rPr lang="en-US" altLang="ja-JP" sz="2000" b="1" dirty="0"/>
              <a:t>『</a:t>
            </a:r>
            <a:r>
              <a:rPr lang="ja-JP" altLang="en-US" sz="2000" b="1" dirty="0"/>
              <a:t>ダヴィンチ・コード</a:t>
            </a:r>
            <a:r>
              <a:rPr lang="en-US" altLang="ja-JP" sz="2000" b="1" dirty="0"/>
              <a:t>』</a:t>
            </a:r>
            <a:r>
              <a:rPr lang="ja-JP" altLang="en-US" dirty="0"/>
              <a:t>上中下巻　ダン・ブラウン　角川文庫</a:t>
            </a:r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⑮</a:t>
            </a:r>
            <a:r>
              <a:rPr lang="en-US" altLang="ja-JP" sz="2000" b="1" dirty="0"/>
              <a:t>『</a:t>
            </a:r>
            <a:r>
              <a:rPr lang="ja-JP" altLang="en-US" sz="2000" b="1" dirty="0"/>
              <a:t>楽器のしくみ</a:t>
            </a:r>
            <a:r>
              <a:rPr lang="en-US" altLang="ja-JP" sz="2000" b="1" dirty="0"/>
              <a:t>』</a:t>
            </a:r>
            <a:r>
              <a:rPr lang="ja-JP" altLang="en-US" sz="2000" b="1" dirty="0"/>
              <a:t>　</a:t>
            </a:r>
            <a:r>
              <a:rPr lang="ja-JP" altLang="en-US" dirty="0"/>
              <a:t>緒方英子　日本実業出版社</a:t>
            </a:r>
            <a:endParaRPr lang="en-US" altLang="ja-JP" dirty="0"/>
          </a:p>
          <a:p>
            <a:r>
              <a:rPr kumimoji="1" lang="ja-JP" altLang="en-US" sz="1600" dirty="0"/>
              <a:t>　　（図鑑）</a:t>
            </a:r>
            <a:endParaRPr kumimoji="1" lang="en-US" altLang="ja-JP" sz="1600" dirty="0"/>
          </a:p>
          <a:p>
            <a:endParaRPr lang="en-US" altLang="ja-JP" dirty="0"/>
          </a:p>
          <a:p>
            <a:r>
              <a:rPr lang="ja-JP" altLang="en-US" dirty="0"/>
              <a:t>⑯</a:t>
            </a:r>
            <a:r>
              <a:rPr lang="en-US" altLang="ja-JP" sz="2000" b="1" dirty="0"/>
              <a:t>『</a:t>
            </a:r>
            <a:r>
              <a:rPr lang="ja-JP" altLang="en-US" sz="2000" b="1" dirty="0"/>
              <a:t>火怨 北の耀星 アテルイ</a:t>
            </a:r>
            <a:r>
              <a:rPr lang="en-US" altLang="ja-JP" sz="2000" b="1" dirty="0"/>
              <a:t>』</a:t>
            </a:r>
            <a:r>
              <a:rPr lang="ja-JP" altLang="en-US" sz="2000" b="1" dirty="0"/>
              <a:t>　</a:t>
            </a:r>
            <a:r>
              <a:rPr lang="ja-JP" altLang="en-US" dirty="0"/>
              <a:t>高橋克彦　講談社文庫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48E4FD6-9AFD-4C82-99EC-0F82A951C7CA}"/>
              </a:ext>
            </a:extLst>
          </p:cNvPr>
          <p:cNvSpPr txBox="1"/>
          <p:nvPr/>
        </p:nvSpPr>
        <p:spPr>
          <a:xfrm>
            <a:off x="1326777" y="277033"/>
            <a:ext cx="9852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chemeClr val="accent1"/>
                </a:solidFill>
              </a:rPr>
              <a:t>7</a:t>
            </a:r>
            <a:r>
              <a:rPr kumimoji="1" lang="ja-JP" altLang="en-US" sz="3600" dirty="0">
                <a:solidFill>
                  <a:schemeClr val="accent1"/>
                </a:solidFill>
              </a:rPr>
              <a:t>月</a:t>
            </a:r>
            <a:r>
              <a:rPr kumimoji="1" lang="ja-JP" altLang="en-US" sz="3600" dirty="0"/>
              <a:t>「巣ごもり中に読んだ本」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AC4CAE-E0ED-495C-BE78-C26767E7D741}"/>
              </a:ext>
            </a:extLst>
          </p:cNvPr>
          <p:cNvSpPr txBox="1"/>
          <p:nvPr/>
        </p:nvSpPr>
        <p:spPr>
          <a:xfrm>
            <a:off x="1447800" y="1096060"/>
            <a:ext cx="9610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accent3">
                    <a:lumMod val="50000"/>
                  </a:schemeClr>
                </a:solidFill>
              </a:rPr>
              <a:t>自粛生活も</a:t>
            </a:r>
            <a:r>
              <a:rPr kumimoji="1" lang="en-US" altLang="ja-JP" dirty="0">
                <a:solidFill>
                  <a:schemeClr val="accent3">
                    <a:lumMod val="50000"/>
                  </a:schemeClr>
                </a:solidFill>
              </a:rPr>
              <a:t>4</a:t>
            </a:r>
            <a:r>
              <a:rPr kumimoji="1" lang="ja-JP" altLang="en-US" dirty="0">
                <a:solidFill>
                  <a:schemeClr val="accent3">
                    <a:lumMod val="50000"/>
                  </a:schemeClr>
                </a:solidFill>
              </a:rPr>
              <a:t>ヶ月目に突入したけど、みんなこれまでにどんな本を読んでいたんだろう</a:t>
            </a:r>
            <a:r>
              <a:rPr kumimoji="1" lang="en-US" altLang="ja-JP" dirty="0">
                <a:solidFill>
                  <a:schemeClr val="accent3">
                    <a:lumMod val="50000"/>
                  </a:schemeClr>
                </a:solidFill>
              </a:rPr>
              <a:t>…</a:t>
            </a:r>
            <a:r>
              <a:rPr kumimoji="1" lang="ja-JP" altLang="en-US" dirty="0">
                <a:solidFill>
                  <a:schemeClr val="accent3">
                    <a:lumMod val="50000"/>
                  </a:schemeClr>
                </a:solidFill>
              </a:rPr>
              <a:t>？</a:t>
            </a:r>
            <a:endParaRPr kumimoji="1" lang="en-US" altLang="ja-JP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kumimoji="1" lang="ja-JP" altLang="en-US" dirty="0">
                <a:solidFill>
                  <a:schemeClr val="accent3">
                    <a:lumMod val="50000"/>
                  </a:schemeClr>
                </a:solidFill>
              </a:rPr>
              <a:t>という、素朴な疑問から決まったテーマ。いちばんジャンルが豊富だった月。</a:t>
            </a:r>
          </a:p>
        </p:txBody>
      </p:sp>
      <p:pic>
        <p:nvPicPr>
          <p:cNvPr id="6" name="図 5" descr="テキスト, 手紙&#10;&#10;自動的に生成された説明">
            <a:extLst>
              <a:ext uri="{FF2B5EF4-FFF2-40B4-BE49-F238E27FC236}">
                <a16:creationId xmlns:a16="http://schemas.microsoft.com/office/drawing/2014/main" id="{DA7B300A-7018-438F-B32D-0CA99C8B0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t="6199" r="2345" b="4316"/>
          <a:stretch/>
        </p:blipFill>
        <p:spPr>
          <a:xfrm>
            <a:off x="8545606" y="2953341"/>
            <a:ext cx="3486150" cy="248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42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07CDCE-340F-4E6F-A128-E1805B612652}"/>
              </a:ext>
            </a:extLst>
          </p:cNvPr>
          <p:cNvSpPr txBox="1"/>
          <p:nvPr/>
        </p:nvSpPr>
        <p:spPr>
          <a:xfrm>
            <a:off x="1191184" y="2298609"/>
            <a:ext cx="101928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⑰</a:t>
            </a:r>
            <a:r>
              <a:rPr lang="en-US" altLang="ja-JP" dirty="0"/>
              <a:t>『</a:t>
            </a:r>
            <a:r>
              <a:rPr lang="ja-JP" altLang="en-US" dirty="0"/>
              <a:t>サウスポイント</a:t>
            </a:r>
            <a:r>
              <a:rPr lang="en-US" altLang="ja-JP" dirty="0"/>
              <a:t>』</a:t>
            </a:r>
            <a:r>
              <a:rPr lang="ja-JP" altLang="en-US" dirty="0"/>
              <a:t>　よしもとばなな　中公文庫</a:t>
            </a:r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⑱</a:t>
            </a:r>
            <a:r>
              <a:rPr kumimoji="1" lang="en-US" altLang="ja-JP" dirty="0"/>
              <a:t>『</a:t>
            </a:r>
            <a:r>
              <a:rPr kumimoji="1" lang="ja-JP" altLang="en-US" dirty="0"/>
              <a:t>火花</a:t>
            </a:r>
            <a:r>
              <a:rPr kumimoji="1" lang="en-US" altLang="ja-JP" dirty="0"/>
              <a:t>』</a:t>
            </a:r>
            <a:r>
              <a:rPr kumimoji="1" lang="ja-JP" altLang="en-US" dirty="0"/>
              <a:t>　又吉直樹　文春文庫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⑲</a:t>
            </a:r>
            <a:r>
              <a:rPr lang="en-US" altLang="ja-JP" dirty="0"/>
              <a:t>『</a:t>
            </a:r>
            <a:r>
              <a:rPr lang="ja-JP" altLang="en-US" dirty="0"/>
              <a:t>雲は湧き、光あふれて</a:t>
            </a:r>
            <a:r>
              <a:rPr lang="en-US" altLang="ja-JP" dirty="0"/>
              <a:t>』</a:t>
            </a:r>
            <a:r>
              <a:rPr lang="ja-JP" altLang="en-US" dirty="0"/>
              <a:t>　須賀しのぶ　集英社オレンジ文庫</a:t>
            </a:r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⑳</a:t>
            </a:r>
            <a:r>
              <a:rPr lang="en-US" altLang="ja-JP" dirty="0"/>
              <a:t>『</a:t>
            </a:r>
            <a:r>
              <a:rPr lang="ja-JP" altLang="en-US" dirty="0"/>
              <a:t>太陽のパスタ、豆のスープ</a:t>
            </a:r>
            <a:r>
              <a:rPr lang="en-US" altLang="ja-JP" dirty="0"/>
              <a:t>』</a:t>
            </a:r>
            <a:r>
              <a:rPr lang="ja-JP" altLang="en-US" dirty="0"/>
              <a:t>　宮下奈都　集英社文庫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A52C09-435A-411E-8BC9-67E8C4A1EF03}"/>
              </a:ext>
            </a:extLst>
          </p:cNvPr>
          <p:cNvSpPr txBox="1"/>
          <p:nvPr/>
        </p:nvSpPr>
        <p:spPr>
          <a:xfrm>
            <a:off x="1238250" y="314325"/>
            <a:ext cx="1000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chemeClr val="accent2"/>
                </a:solidFill>
              </a:rPr>
              <a:t>8</a:t>
            </a:r>
            <a:r>
              <a:rPr kumimoji="1" lang="ja-JP" altLang="en-US" sz="3600" dirty="0">
                <a:solidFill>
                  <a:schemeClr val="accent2"/>
                </a:solidFill>
              </a:rPr>
              <a:t>月</a:t>
            </a:r>
            <a:r>
              <a:rPr kumimoji="1" lang="ja-JP" altLang="en-US" sz="3600" dirty="0"/>
              <a:t>「夏に読みたい本」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341F6DF-87A8-45DB-8CE9-0663417B9729}"/>
              </a:ext>
            </a:extLst>
          </p:cNvPr>
          <p:cNvSpPr txBox="1"/>
          <p:nvPr/>
        </p:nvSpPr>
        <p:spPr>
          <a:xfrm>
            <a:off x="1480296" y="1113205"/>
            <a:ext cx="9903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accent6">
                    <a:lumMod val="50000"/>
                  </a:schemeClr>
                </a:solidFill>
              </a:rPr>
              <a:t>あれっ？今年、夏らしいこと何もできてなくない</a:t>
            </a:r>
            <a:r>
              <a:rPr kumimoji="1" lang="en-US" altLang="ja-JP" dirty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kumimoji="1" lang="ja-JP" altLang="en-US" dirty="0">
                <a:solidFill>
                  <a:schemeClr val="accent6">
                    <a:lumMod val="50000"/>
                  </a:schemeClr>
                </a:solidFill>
              </a:rPr>
              <a:t>！？</a:t>
            </a:r>
            <a:endParaRPr kumimoji="1" lang="en-US" altLang="ja-JP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accent6">
                    <a:lumMod val="50000"/>
                  </a:schemeClr>
                </a:solidFill>
              </a:rPr>
              <a:t>出かけられないなら、せめて気分だけでも夏を感じたい。あなたが選ぶ、夏の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ja-JP" altLang="en-US" dirty="0">
                <a:solidFill>
                  <a:schemeClr val="accent6">
                    <a:lumMod val="50000"/>
                  </a:schemeClr>
                </a:solidFill>
              </a:rPr>
              <a:t>冊は？</a:t>
            </a:r>
            <a:endParaRPr kumimoji="1" lang="ja-JP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図 5" descr="テキスト, 手紙, ホワイトボード&#10;&#10;自動的に生成された説明">
            <a:extLst>
              <a:ext uri="{FF2B5EF4-FFF2-40B4-BE49-F238E27FC236}">
                <a16:creationId xmlns:a16="http://schemas.microsoft.com/office/drawing/2014/main" id="{8A6B7A0D-D1A9-4C83-9960-E123E589B8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9677" r="3995" b="7181"/>
          <a:stretch/>
        </p:blipFill>
        <p:spPr>
          <a:xfrm>
            <a:off x="8220635" y="2186833"/>
            <a:ext cx="3567953" cy="24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62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A24449F-3652-4BFC-8566-1C41F6381D24}"/>
              </a:ext>
            </a:extLst>
          </p:cNvPr>
          <p:cNvSpPr/>
          <p:nvPr/>
        </p:nvSpPr>
        <p:spPr>
          <a:xfrm>
            <a:off x="986118" y="322729"/>
            <a:ext cx="10452847" cy="16927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102035-1325-4CD0-891D-997E9C55605C}"/>
              </a:ext>
            </a:extLst>
          </p:cNvPr>
          <p:cNvSpPr txBox="1"/>
          <p:nvPr/>
        </p:nvSpPr>
        <p:spPr>
          <a:xfrm>
            <a:off x="1199029" y="331695"/>
            <a:ext cx="103497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☆</a:t>
            </a:r>
            <a:r>
              <a:rPr kumimoji="1" lang="en-US" altLang="ja-JP" dirty="0"/>
              <a:t>21</a:t>
            </a:r>
            <a:r>
              <a:rPr kumimoji="1" lang="ja-JP" altLang="en-US" dirty="0"/>
              <a:t>回～</a:t>
            </a:r>
            <a:r>
              <a:rPr kumimoji="1" lang="en-US" altLang="ja-JP" dirty="0"/>
              <a:t>34</a:t>
            </a:r>
            <a:r>
              <a:rPr kumimoji="1" lang="ja-JP" altLang="en-US" dirty="0"/>
              <a:t>回目の投稿は、夏休み期間を利用した</a:t>
            </a:r>
            <a:r>
              <a:rPr kumimoji="1" lang="ja-JP" altLang="en-US" dirty="0">
                <a:solidFill>
                  <a:schemeClr val="accent4"/>
                </a:solidFill>
              </a:rPr>
              <a:t>特別企画</a:t>
            </a:r>
            <a:r>
              <a:rPr kumimoji="1" lang="ja-JP" altLang="en-US" dirty="0"/>
              <a:t>を実施☆</a:t>
            </a:r>
            <a:endParaRPr kumimoji="1" lang="en-US" altLang="ja-JP" dirty="0"/>
          </a:p>
          <a:p>
            <a:endParaRPr kumimoji="1" lang="en-US" altLang="ja-JP" sz="1600" dirty="0"/>
          </a:p>
          <a:p>
            <a:r>
              <a:rPr kumimoji="1" lang="ja-JP" altLang="en-US" dirty="0"/>
              <a:t>テーマは</a:t>
            </a:r>
            <a:r>
              <a:rPr kumimoji="1" lang="ja-JP" altLang="en-US" sz="3600" dirty="0">
                <a:solidFill>
                  <a:srgbClr val="FF0000"/>
                </a:solidFill>
              </a:rPr>
              <a:t>「親子共に楽しめる絵本」</a:t>
            </a:r>
            <a:endParaRPr kumimoji="1" lang="en-US" altLang="ja-JP" sz="3600" dirty="0">
              <a:solidFill>
                <a:srgbClr val="FF0000"/>
              </a:solidFill>
            </a:endParaRPr>
          </a:p>
          <a:p>
            <a:endParaRPr kumimoji="1" lang="en-US" altLang="ja-JP" sz="1600" dirty="0">
              <a:solidFill>
                <a:srgbClr val="FF0000"/>
              </a:solidFill>
            </a:endParaRPr>
          </a:p>
          <a:p>
            <a:r>
              <a:rPr lang="ja-JP" altLang="en-US" dirty="0">
                <a:highlight>
                  <a:srgbClr val="FF00FF"/>
                </a:highlight>
              </a:rPr>
              <a:t>絵本だけ</a:t>
            </a:r>
            <a:r>
              <a:rPr lang="ja-JP" altLang="en-US" dirty="0"/>
              <a:t>を、画像とテキストのみでツイートしていく形をとり、</a:t>
            </a:r>
            <a:r>
              <a:rPr kumimoji="1" lang="ja-JP" altLang="en-US" dirty="0">
                <a:solidFill>
                  <a:schemeClr val="accent5"/>
                </a:solidFill>
              </a:rPr>
              <a:t>二週間毎日投稿</a:t>
            </a:r>
            <a:r>
              <a:rPr kumimoji="1" lang="ja-JP" altLang="en-US" dirty="0"/>
              <a:t>に挑戦しました！</a:t>
            </a:r>
            <a:endParaRPr kumimoji="1" lang="en-US" altLang="ja-JP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2ECA4E-AEE9-44EA-BE79-9BD62EF0E66A}"/>
              </a:ext>
            </a:extLst>
          </p:cNvPr>
          <p:cNvSpPr txBox="1"/>
          <p:nvPr/>
        </p:nvSpPr>
        <p:spPr>
          <a:xfrm>
            <a:off x="779930" y="2168080"/>
            <a:ext cx="1132242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㉑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しろいうさぎとくろいうさぎ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ガース・ウイリアムズ 作・絵 </a:t>
            </a:r>
            <a:r>
              <a:rPr kumimoji="1" lang="en-US" altLang="ja-JP" dirty="0"/>
              <a:t>/ </a:t>
            </a:r>
            <a:r>
              <a:rPr kumimoji="1" lang="ja-JP" altLang="en-US" dirty="0"/>
              <a:t>まつおかきょうこ 訳　福音館書店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㉒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わたしのワンピース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西巻茅子　こぐま社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㉓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かえるのレストラン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松岡節 作 </a:t>
            </a:r>
            <a:r>
              <a:rPr kumimoji="1" lang="en-US" altLang="ja-JP" dirty="0"/>
              <a:t>/ </a:t>
            </a:r>
            <a:r>
              <a:rPr kumimoji="1" lang="ja-JP" altLang="en-US" dirty="0"/>
              <a:t>いもとようこ 絵　ひかりのくに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㉔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どろんこハリー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ジーン・ジオン 文 </a:t>
            </a:r>
            <a:r>
              <a:rPr kumimoji="1" lang="en-US" altLang="ja-JP" dirty="0"/>
              <a:t>/ </a:t>
            </a:r>
            <a:r>
              <a:rPr kumimoji="1" lang="ja-JP" altLang="en-US" dirty="0"/>
              <a:t>マーガレット・ブロイ・グレアム </a:t>
            </a:r>
            <a:r>
              <a:rPr lang="ja-JP" altLang="en-US" dirty="0"/>
              <a:t>絵</a:t>
            </a:r>
            <a:endParaRPr lang="en-US" altLang="ja-JP" dirty="0"/>
          </a:p>
          <a:p>
            <a:r>
              <a:rPr kumimoji="1" lang="ja-JP" altLang="en-US" dirty="0"/>
              <a:t>　　　　　　　　　　　　　渡辺茂男 訳　　福音館書店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㉕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のえんどうと</a:t>
            </a:r>
            <a:r>
              <a:rPr kumimoji="1" lang="en-US" altLang="ja-JP" sz="2000" b="1" dirty="0"/>
              <a:t>100</a:t>
            </a:r>
            <a:r>
              <a:rPr kumimoji="1" lang="ja-JP" altLang="en-US" sz="2000" b="1" dirty="0"/>
              <a:t>にんのこどもたち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甲斐信枝　福音館書店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㉖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ジャイアント・ジャム・サンド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ジョン・ヴァ</a:t>
            </a:r>
            <a:r>
              <a:rPr kumimoji="1" lang="en-US" altLang="ja-JP" dirty="0"/>
              <a:t>―</a:t>
            </a:r>
            <a:r>
              <a:rPr kumimoji="1" lang="ja-JP" altLang="en-US" dirty="0"/>
              <a:t>ノンロード 作 </a:t>
            </a:r>
            <a:r>
              <a:rPr kumimoji="1" lang="en-US" altLang="ja-JP" dirty="0"/>
              <a:t>/ </a:t>
            </a:r>
            <a:r>
              <a:rPr kumimoji="1" lang="ja-JP" altLang="en-US" dirty="0"/>
              <a:t>安西徹雄 訳　アリス館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㉗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ぼくにげちゃうよ</a:t>
            </a:r>
            <a:r>
              <a:rPr kumimoji="1" lang="en-US" altLang="ja-JP" sz="2000" b="1" dirty="0"/>
              <a:t>』</a:t>
            </a:r>
            <a:r>
              <a:rPr kumimoji="1" lang="ja-JP" altLang="en-US" sz="2000" b="1" dirty="0"/>
              <a:t>　</a:t>
            </a:r>
            <a:r>
              <a:rPr kumimoji="1" lang="ja-JP" altLang="en-US" dirty="0"/>
              <a:t>マーガレット・</a:t>
            </a:r>
            <a:r>
              <a:rPr kumimoji="1" lang="en-US" altLang="ja-JP" dirty="0"/>
              <a:t>W</a:t>
            </a:r>
            <a:r>
              <a:rPr kumimoji="1" lang="ja-JP" altLang="en-US" dirty="0"/>
              <a:t>・ブラウン 文 </a:t>
            </a:r>
            <a:r>
              <a:rPr kumimoji="1" lang="en-US" altLang="ja-JP" dirty="0"/>
              <a:t>/ </a:t>
            </a:r>
            <a:r>
              <a:rPr kumimoji="1" lang="ja-JP" altLang="en-US" dirty="0"/>
              <a:t>クレメント・ハード 絵</a:t>
            </a:r>
            <a:endParaRPr kumimoji="1" lang="en-US" altLang="ja-JP" dirty="0"/>
          </a:p>
          <a:p>
            <a:r>
              <a:rPr lang="ja-JP" altLang="en-US" dirty="0"/>
              <a:t>　　　　　　　　　　　　　　いわた みみ 訳　　ほるぷ出版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84920851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1752</Words>
  <Application>Microsoft Office PowerPoint</Application>
  <PresentationFormat>ワイド画面</PresentationFormat>
  <Paragraphs>199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9" baseType="lpstr">
      <vt:lpstr>游ゴシック</vt:lpstr>
      <vt:lpstr>Arial</vt:lpstr>
      <vt:lpstr>Univers</vt:lpstr>
      <vt:lpstr>GradientVTI</vt:lpstr>
      <vt:lpstr>知ってほしい！ ＃バーチャル図書基地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知ってほしい！ バーチャル図書基地</dc:title>
  <dc:creator>blues</dc:creator>
  <cp:lastModifiedBy>blues</cp:lastModifiedBy>
  <cp:revision>52</cp:revision>
  <dcterms:created xsi:type="dcterms:W3CDTF">2020-11-15T03:34:33Z</dcterms:created>
  <dcterms:modified xsi:type="dcterms:W3CDTF">2020-11-25T16:35:49Z</dcterms:modified>
</cp:coreProperties>
</file>