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308" r:id="rId2"/>
    <p:sldId id="534" r:id="rId3"/>
    <p:sldId id="537" r:id="rId4"/>
    <p:sldId id="540" r:id="rId5"/>
    <p:sldId id="541" r:id="rId6"/>
    <p:sldId id="545" r:id="rId7"/>
    <p:sldId id="546" r:id="rId8"/>
    <p:sldId id="544" r:id="rId9"/>
    <p:sldId id="549" r:id="rId10"/>
    <p:sldId id="554" r:id="rId11"/>
    <p:sldId id="611" r:id="rId12"/>
    <p:sldId id="612" r:id="rId13"/>
    <p:sldId id="551" r:id="rId14"/>
    <p:sldId id="557" r:id="rId15"/>
    <p:sldId id="613" r:id="rId16"/>
    <p:sldId id="558" r:id="rId17"/>
    <p:sldId id="559" r:id="rId18"/>
    <p:sldId id="561" r:id="rId19"/>
    <p:sldId id="560" r:id="rId20"/>
    <p:sldId id="552" r:id="rId21"/>
    <p:sldId id="615" r:id="rId22"/>
    <p:sldId id="562" r:id="rId23"/>
    <p:sldId id="614" r:id="rId24"/>
    <p:sldId id="563" r:id="rId25"/>
    <p:sldId id="567" r:id="rId26"/>
    <p:sldId id="568" r:id="rId27"/>
    <p:sldId id="564" r:id="rId28"/>
    <p:sldId id="570" r:id="rId29"/>
    <p:sldId id="572" r:id="rId30"/>
    <p:sldId id="565" r:id="rId31"/>
    <p:sldId id="574" r:id="rId32"/>
    <p:sldId id="573" r:id="rId33"/>
    <p:sldId id="626" r:id="rId34"/>
    <p:sldId id="627" r:id="rId35"/>
    <p:sldId id="616" r:id="rId36"/>
    <p:sldId id="617" r:id="rId37"/>
    <p:sldId id="566" r:id="rId38"/>
    <p:sldId id="575" r:id="rId39"/>
    <p:sldId id="618" r:id="rId40"/>
    <p:sldId id="578" r:id="rId41"/>
    <p:sldId id="620" r:id="rId42"/>
    <p:sldId id="579" r:id="rId43"/>
    <p:sldId id="577" r:id="rId44"/>
    <p:sldId id="621" r:id="rId45"/>
    <p:sldId id="580" r:id="rId46"/>
    <p:sldId id="583" r:id="rId47"/>
    <p:sldId id="581" r:id="rId48"/>
    <p:sldId id="622" r:id="rId49"/>
    <p:sldId id="582" r:id="rId50"/>
    <p:sldId id="584" r:id="rId51"/>
    <p:sldId id="585" r:id="rId52"/>
    <p:sldId id="586" r:id="rId53"/>
    <p:sldId id="590" r:id="rId54"/>
    <p:sldId id="591" r:id="rId55"/>
    <p:sldId id="599" r:id="rId56"/>
    <p:sldId id="595" r:id="rId57"/>
    <p:sldId id="600" r:id="rId58"/>
    <p:sldId id="601" r:id="rId59"/>
    <p:sldId id="597" r:id="rId60"/>
    <p:sldId id="592" r:id="rId61"/>
    <p:sldId id="596" r:id="rId62"/>
    <p:sldId id="598" r:id="rId63"/>
    <p:sldId id="623" r:id="rId64"/>
    <p:sldId id="624" r:id="rId65"/>
    <p:sldId id="625" r:id="rId66"/>
    <p:sldId id="607" r:id="rId67"/>
    <p:sldId id="608" r:id="rId68"/>
    <p:sldId id="609" r:id="rId69"/>
    <p:sldId id="610" r:id="rId70"/>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65" autoAdjust="0"/>
    <p:restoredTop sz="94660"/>
  </p:normalViewPr>
  <p:slideViewPr>
    <p:cSldViewPr snapToGrid="0">
      <p:cViewPr varScale="1">
        <p:scale>
          <a:sx n="60" d="100"/>
          <a:sy n="60" d="100"/>
        </p:scale>
        <p:origin x="9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3" cy="511731"/>
          </a:xfrm>
          <a:prstGeom prst="rect">
            <a:avLst/>
          </a:prstGeom>
        </p:spPr>
        <p:txBody>
          <a:bodyPr vert="horz" lIns="99042" tIns="49521" rIns="99042" bIns="49521" rtlCol="0"/>
          <a:lstStyle>
            <a:lvl1pPr algn="l">
              <a:defRPr sz="1300"/>
            </a:lvl1pPr>
          </a:lstStyle>
          <a:p>
            <a:r>
              <a:rPr kumimoji="1" lang="ja-JP" altLang="en-US"/>
              <a:t>挑戦する世界の図書館</a:t>
            </a:r>
          </a:p>
        </p:txBody>
      </p:sp>
      <p:sp>
        <p:nvSpPr>
          <p:cNvPr id="3" name="日付プレースホルダー 2"/>
          <p:cNvSpPr>
            <a:spLocks noGrp="1"/>
          </p:cNvSpPr>
          <p:nvPr>
            <p:ph type="dt" sz="quarter" idx="1"/>
          </p:nvPr>
        </p:nvSpPr>
        <p:spPr>
          <a:xfrm>
            <a:off x="4021294" y="1"/>
            <a:ext cx="3076363" cy="511731"/>
          </a:xfrm>
          <a:prstGeom prst="rect">
            <a:avLst/>
          </a:prstGeom>
        </p:spPr>
        <p:txBody>
          <a:bodyPr vert="horz" lIns="99042" tIns="49521" rIns="99042" bIns="49521" rtlCol="0"/>
          <a:lstStyle>
            <a:lvl1pPr algn="r">
              <a:defRPr sz="1300"/>
            </a:lvl1pPr>
          </a:lstStyle>
          <a:p>
            <a:r>
              <a:rPr kumimoji="1" lang="en-US" altLang="ja-JP"/>
              <a:t>2018/11/16</a:t>
            </a:r>
            <a:endParaRPr kumimoji="1" lang="ja-JP" altLang="en-US"/>
          </a:p>
        </p:txBody>
      </p:sp>
      <p:sp>
        <p:nvSpPr>
          <p:cNvPr id="4" name="フッター プレースホルダー 3"/>
          <p:cNvSpPr>
            <a:spLocks noGrp="1"/>
          </p:cNvSpPr>
          <p:nvPr>
            <p:ph type="ftr" sz="quarter" idx="2"/>
          </p:nvPr>
        </p:nvSpPr>
        <p:spPr>
          <a:xfrm>
            <a:off x="0" y="9721107"/>
            <a:ext cx="3076363" cy="511731"/>
          </a:xfrm>
          <a:prstGeom prst="rect">
            <a:avLst/>
          </a:prstGeom>
        </p:spPr>
        <p:txBody>
          <a:bodyPr vert="horz" lIns="99042" tIns="49521" rIns="99042" bIns="49521" rtlCol="0" anchor="b"/>
          <a:lstStyle>
            <a:lvl1pPr algn="l">
              <a:defRPr sz="1300"/>
            </a:lvl1pPr>
          </a:lstStyle>
          <a:p>
            <a:r>
              <a:rPr kumimoji="1" lang="ja-JP" altLang="en-US"/>
              <a:t>長塚　隆</a:t>
            </a:r>
          </a:p>
        </p:txBody>
      </p:sp>
      <p:sp>
        <p:nvSpPr>
          <p:cNvPr id="5" name="スライド番号プレースホルダー 4"/>
          <p:cNvSpPr>
            <a:spLocks noGrp="1"/>
          </p:cNvSpPr>
          <p:nvPr>
            <p:ph type="sldNum" sz="quarter" idx="3"/>
          </p:nvPr>
        </p:nvSpPr>
        <p:spPr>
          <a:xfrm>
            <a:off x="4021294" y="9721107"/>
            <a:ext cx="3076363" cy="511731"/>
          </a:xfrm>
          <a:prstGeom prst="rect">
            <a:avLst/>
          </a:prstGeom>
        </p:spPr>
        <p:txBody>
          <a:bodyPr vert="horz" lIns="99042" tIns="49521" rIns="99042" bIns="49521" rtlCol="0" anchor="b"/>
          <a:lstStyle>
            <a:lvl1pPr algn="r">
              <a:defRPr sz="1300"/>
            </a:lvl1pPr>
          </a:lstStyle>
          <a:p>
            <a:fld id="{AF982D54-18E6-4A8B-BE02-AA58FAD29FA2}" type="slidenum">
              <a:rPr kumimoji="1" lang="ja-JP" altLang="en-US" smtClean="0"/>
              <a:t>‹#›</a:t>
            </a:fld>
            <a:endParaRPr kumimoji="1" lang="ja-JP" altLang="en-US"/>
          </a:p>
        </p:txBody>
      </p:sp>
    </p:spTree>
    <p:extLst>
      <p:ext uri="{BB962C8B-B14F-4D97-AF65-F5344CB8AC3E}">
        <p14:creationId xmlns:p14="http://schemas.microsoft.com/office/powerpoint/2010/main" val="46277155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3" cy="511731"/>
          </a:xfrm>
          <a:prstGeom prst="rect">
            <a:avLst/>
          </a:prstGeom>
        </p:spPr>
        <p:txBody>
          <a:bodyPr vert="horz" lIns="99042" tIns="49521" rIns="99042" bIns="49521" rtlCol="0"/>
          <a:lstStyle>
            <a:lvl1pPr algn="l">
              <a:defRPr sz="1300"/>
            </a:lvl1pPr>
          </a:lstStyle>
          <a:p>
            <a:r>
              <a:rPr kumimoji="1" lang="ja-JP" altLang="en-US"/>
              <a:t>挑戦する世界の図書館</a:t>
            </a:r>
          </a:p>
        </p:txBody>
      </p:sp>
      <p:sp>
        <p:nvSpPr>
          <p:cNvPr id="3" name="日付プレースホルダー 2"/>
          <p:cNvSpPr>
            <a:spLocks noGrp="1"/>
          </p:cNvSpPr>
          <p:nvPr>
            <p:ph type="dt" idx="1"/>
          </p:nvPr>
        </p:nvSpPr>
        <p:spPr>
          <a:xfrm>
            <a:off x="4021294" y="1"/>
            <a:ext cx="3076363" cy="511731"/>
          </a:xfrm>
          <a:prstGeom prst="rect">
            <a:avLst/>
          </a:prstGeom>
        </p:spPr>
        <p:txBody>
          <a:bodyPr vert="horz" lIns="99042" tIns="49521" rIns="99042" bIns="49521" rtlCol="0"/>
          <a:lstStyle>
            <a:lvl1pPr algn="r">
              <a:defRPr sz="1300"/>
            </a:lvl1pPr>
          </a:lstStyle>
          <a:p>
            <a:r>
              <a:rPr kumimoji="1" lang="en-US" altLang="ja-JP"/>
              <a:t>2018/11/16</a:t>
            </a:r>
            <a:endParaRPr kumimoji="1" lang="ja-JP" altLang="en-US"/>
          </a:p>
        </p:txBody>
      </p:sp>
      <p:sp>
        <p:nvSpPr>
          <p:cNvPr id="4" name="スライド イメージ プレースホルダー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2" tIns="49521" rIns="99042" bIns="49521" rtlCol="0" anchor="ctr"/>
          <a:lstStyle/>
          <a:p>
            <a:endParaRPr lang="ja-JP" altLang="en-US"/>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9042" tIns="49521" rIns="99042" bIns="495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1731"/>
          </a:xfrm>
          <a:prstGeom prst="rect">
            <a:avLst/>
          </a:prstGeom>
        </p:spPr>
        <p:txBody>
          <a:bodyPr vert="horz" lIns="99042" tIns="49521" rIns="99042" bIns="49521" rtlCol="0" anchor="b"/>
          <a:lstStyle>
            <a:lvl1pPr algn="l">
              <a:defRPr sz="1300"/>
            </a:lvl1pPr>
          </a:lstStyle>
          <a:p>
            <a:r>
              <a:rPr kumimoji="1" lang="ja-JP" altLang="en-US"/>
              <a:t>長塚　隆</a:t>
            </a:r>
          </a:p>
        </p:txBody>
      </p:sp>
      <p:sp>
        <p:nvSpPr>
          <p:cNvPr id="7" name="スライド番号プレースホルダー 6"/>
          <p:cNvSpPr>
            <a:spLocks noGrp="1"/>
          </p:cNvSpPr>
          <p:nvPr>
            <p:ph type="sldNum" sz="quarter" idx="5"/>
          </p:nvPr>
        </p:nvSpPr>
        <p:spPr>
          <a:xfrm>
            <a:off x="4021294" y="9721107"/>
            <a:ext cx="3076363" cy="511731"/>
          </a:xfrm>
          <a:prstGeom prst="rect">
            <a:avLst/>
          </a:prstGeom>
        </p:spPr>
        <p:txBody>
          <a:bodyPr vert="horz" lIns="99042" tIns="49521" rIns="99042" bIns="49521" rtlCol="0" anchor="b"/>
          <a:lstStyle>
            <a:lvl1pPr algn="r">
              <a:defRPr sz="1300"/>
            </a:lvl1pPr>
          </a:lstStyle>
          <a:p>
            <a:fld id="{C7BD8B35-5E1F-4E4F-B35B-8CEAA220A1CB}" type="slidenum">
              <a:rPr kumimoji="1" lang="ja-JP" altLang="en-US" smtClean="0"/>
              <a:t>‹#›</a:t>
            </a:fld>
            <a:endParaRPr kumimoji="1" lang="ja-JP" altLang="en-US"/>
          </a:p>
        </p:txBody>
      </p:sp>
    </p:spTree>
    <p:extLst>
      <p:ext uri="{BB962C8B-B14F-4D97-AF65-F5344CB8AC3E}">
        <p14:creationId xmlns:p14="http://schemas.microsoft.com/office/powerpoint/2010/main" val="3531359578"/>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pitchFamily="18" charset="-128"/>
              </a:defRPr>
            </a:lvl1pPr>
            <a:lvl2pPr marL="774575" indent="-296815">
              <a:spcBef>
                <a:spcPct val="30000"/>
              </a:spcBef>
              <a:defRPr kumimoji="1" sz="1200">
                <a:solidFill>
                  <a:schemeClr val="tx1"/>
                </a:solidFill>
                <a:latin typeface="Arial" charset="0"/>
                <a:ea typeface="ＭＳ Ｐ明朝" pitchFamily="18" charset="-128"/>
              </a:defRPr>
            </a:lvl2pPr>
            <a:lvl3pPr marL="1192020" indent="-238086">
              <a:spcBef>
                <a:spcPct val="30000"/>
              </a:spcBef>
              <a:defRPr kumimoji="1" sz="1200">
                <a:solidFill>
                  <a:schemeClr val="tx1"/>
                </a:solidFill>
                <a:latin typeface="Arial" charset="0"/>
                <a:ea typeface="ＭＳ Ｐ明朝" pitchFamily="18" charset="-128"/>
              </a:defRPr>
            </a:lvl3pPr>
            <a:lvl4pPr marL="1669779" indent="-238086">
              <a:spcBef>
                <a:spcPct val="30000"/>
              </a:spcBef>
              <a:defRPr kumimoji="1" sz="1200">
                <a:solidFill>
                  <a:schemeClr val="tx1"/>
                </a:solidFill>
                <a:latin typeface="Arial" charset="0"/>
                <a:ea typeface="ＭＳ Ｐ明朝" pitchFamily="18" charset="-128"/>
              </a:defRPr>
            </a:lvl4pPr>
            <a:lvl5pPr marL="2147540" indent="-238086">
              <a:spcBef>
                <a:spcPct val="30000"/>
              </a:spcBef>
              <a:defRPr kumimoji="1" sz="1200">
                <a:solidFill>
                  <a:schemeClr val="tx1"/>
                </a:solidFill>
                <a:latin typeface="Arial" charset="0"/>
                <a:ea typeface="ＭＳ Ｐ明朝" pitchFamily="18" charset="-128"/>
              </a:defRPr>
            </a:lvl5pPr>
            <a:lvl6pPr marL="2604666" indent="-238086" eaLnBrk="0" fontAlgn="base" hangingPunct="0">
              <a:spcBef>
                <a:spcPct val="30000"/>
              </a:spcBef>
              <a:spcAft>
                <a:spcPct val="0"/>
              </a:spcAft>
              <a:defRPr kumimoji="1" sz="1200">
                <a:solidFill>
                  <a:schemeClr val="tx1"/>
                </a:solidFill>
                <a:latin typeface="Arial" charset="0"/>
                <a:ea typeface="ＭＳ Ｐ明朝" pitchFamily="18" charset="-128"/>
              </a:defRPr>
            </a:lvl6pPr>
            <a:lvl7pPr marL="3061792" indent="-238086" eaLnBrk="0" fontAlgn="base" hangingPunct="0">
              <a:spcBef>
                <a:spcPct val="30000"/>
              </a:spcBef>
              <a:spcAft>
                <a:spcPct val="0"/>
              </a:spcAft>
              <a:defRPr kumimoji="1" sz="1200">
                <a:solidFill>
                  <a:schemeClr val="tx1"/>
                </a:solidFill>
                <a:latin typeface="Arial" charset="0"/>
                <a:ea typeface="ＭＳ Ｐ明朝" pitchFamily="18" charset="-128"/>
              </a:defRPr>
            </a:lvl7pPr>
            <a:lvl8pPr marL="3518917" indent="-238086"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76044" indent="-238086"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DB6408D-DE78-4BA3-8D2D-4FA0C2E722A0}" type="slidenum">
              <a:rPr lang="en-US" altLang="ja-JP" sz="1300">
                <a:ea typeface="ＭＳ Ｐゴシック" charset="-128"/>
              </a:rPr>
              <a:pPr>
                <a:spcBef>
                  <a:spcPct val="0"/>
                </a:spcBef>
              </a:pPr>
              <a:t>1</a:t>
            </a:fld>
            <a:endParaRPr lang="en-US" altLang="ja-JP" sz="1300">
              <a:ea typeface="ＭＳ Ｐゴシック" charset="-128"/>
            </a:endParaRPr>
          </a:p>
        </p:txBody>
      </p:sp>
      <p:sp>
        <p:nvSpPr>
          <p:cNvPr id="106499" name="Rectangle 2"/>
          <p:cNvSpPr>
            <a:spLocks noGrp="1" noRot="1" noChangeAspect="1" noChangeArrowheads="1" noTextEdit="1"/>
          </p:cNvSpPr>
          <p:nvPr>
            <p:ph type="sldImg"/>
          </p:nvPr>
        </p:nvSpPr>
        <p:spPr>
          <a:xfrm>
            <a:off x="139700" y="768350"/>
            <a:ext cx="6819900" cy="3836988"/>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charset="0"/>
            </a:endParaRPr>
          </a:p>
        </p:txBody>
      </p:sp>
      <p:sp>
        <p:nvSpPr>
          <p:cNvPr id="106501" name="ヘッダー プレースホルダー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830" indent="-285704">
              <a:defRPr kumimoji="1">
                <a:solidFill>
                  <a:schemeClr val="tx1"/>
                </a:solidFill>
                <a:latin typeface="Arial" charset="0"/>
                <a:ea typeface="ＭＳ Ｐゴシック" charset="-128"/>
              </a:defRPr>
            </a:lvl2pPr>
            <a:lvl3pPr marL="1142815" indent="-228564">
              <a:defRPr kumimoji="1">
                <a:solidFill>
                  <a:schemeClr val="tx1"/>
                </a:solidFill>
                <a:latin typeface="Arial" charset="0"/>
                <a:ea typeface="ＭＳ Ｐゴシック" charset="-128"/>
              </a:defRPr>
            </a:lvl3pPr>
            <a:lvl4pPr marL="1599941" indent="-228564">
              <a:defRPr kumimoji="1">
                <a:solidFill>
                  <a:schemeClr val="tx1"/>
                </a:solidFill>
                <a:latin typeface="Arial" charset="0"/>
                <a:ea typeface="ＭＳ Ｐゴシック" charset="-128"/>
              </a:defRPr>
            </a:lvl4pPr>
            <a:lvl5pPr marL="2057067" indent="-228564">
              <a:defRPr kumimoji="1">
                <a:solidFill>
                  <a:schemeClr val="tx1"/>
                </a:solidFill>
                <a:latin typeface="Arial" charset="0"/>
                <a:ea typeface="ＭＳ Ｐゴシック" charset="-128"/>
              </a:defRPr>
            </a:lvl5pPr>
            <a:lvl6pPr marL="2514193" indent="-228564" eaLnBrk="0" fontAlgn="base" hangingPunct="0">
              <a:spcBef>
                <a:spcPct val="0"/>
              </a:spcBef>
              <a:spcAft>
                <a:spcPct val="0"/>
              </a:spcAft>
              <a:defRPr kumimoji="1">
                <a:solidFill>
                  <a:schemeClr val="tx1"/>
                </a:solidFill>
                <a:latin typeface="Arial" charset="0"/>
                <a:ea typeface="ＭＳ Ｐゴシック" charset="-128"/>
              </a:defRPr>
            </a:lvl6pPr>
            <a:lvl7pPr marL="2971319" indent="-228564" eaLnBrk="0" fontAlgn="base" hangingPunct="0">
              <a:spcBef>
                <a:spcPct val="0"/>
              </a:spcBef>
              <a:spcAft>
                <a:spcPct val="0"/>
              </a:spcAft>
              <a:defRPr kumimoji="1">
                <a:solidFill>
                  <a:schemeClr val="tx1"/>
                </a:solidFill>
                <a:latin typeface="Arial" charset="0"/>
                <a:ea typeface="ＭＳ Ｐゴシック" charset="-128"/>
              </a:defRPr>
            </a:lvl7pPr>
            <a:lvl8pPr marL="3428445" indent="-228564" eaLnBrk="0" fontAlgn="base" hangingPunct="0">
              <a:spcBef>
                <a:spcPct val="0"/>
              </a:spcBef>
              <a:spcAft>
                <a:spcPct val="0"/>
              </a:spcAft>
              <a:defRPr kumimoji="1">
                <a:solidFill>
                  <a:schemeClr val="tx1"/>
                </a:solidFill>
                <a:latin typeface="Arial" charset="0"/>
                <a:ea typeface="ＭＳ Ｐゴシック" charset="-128"/>
              </a:defRPr>
            </a:lvl8pPr>
            <a:lvl9pPr marL="3885571" indent="-228564"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a:t>挑戦する世界の図書館</a:t>
            </a:r>
            <a:endParaRPr lang="en-US" altLang="ja-JP"/>
          </a:p>
        </p:txBody>
      </p:sp>
      <p:sp>
        <p:nvSpPr>
          <p:cNvPr id="2" name="日付プレースホルダー 1"/>
          <p:cNvSpPr>
            <a:spLocks noGrp="1"/>
          </p:cNvSpPr>
          <p:nvPr>
            <p:ph type="dt" idx="10"/>
          </p:nvPr>
        </p:nvSpPr>
        <p:spPr/>
        <p:txBody>
          <a:bodyPr/>
          <a:lstStyle/>
          <a:p>
            <a:r>
              <a:rPr kumimoji="1" lang="en-US" altLang="ja-JP"/>
              <a:t>2018/11/16</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長塚　隆</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D3221F1-3DE7-4331-8E56-854FD3F3B38C}"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82500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5FDF87-B8A2-4B70-A421-55B705A951A8}"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118975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941B5D-875F-4B8D-9879-702C7C70C4E4}"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139740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73FA84-0E7F-4DDB-A928-199E1EC40D5E}"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172295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56B8680-5436-477E-8EB3-0B03D3E92B8C}"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68781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9469891-1094-441D-956C-0A5075450A76}"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334273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3C16BDA-5F12-42D5-A465-84AD3AD1534F}" type="datetime1">
              <a:rPr kumimoji="1" lang="ja-JP" altLang="en-US" smtClean="0"/>
              <a:t>2020/11/13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3957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BEBAEC-08D0-4B58-B36D-F03B09760CC3}"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34155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546E43-B0A4-450D-B4D6-C9C1A408FC0B}" type="datetime1">
              <a:rPr kumimoji="1" lang="ja-JP" altLang="en-US" smtClean="0"/>
              <a:t>2020/11/13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385560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2A0B573-E5E0-4781-9DBF-18B1D572ACE7}"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95742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12A0118-86BC-450E-A4EA-706873F81EAC}"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3753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2F430-05E0-43A1-BD46-7BA4D8AB58FD}" type="datetime1">
              <a:rPr kumimoji="1" lang="ja-JP" altLang="en-US" smtClean="0"/>
              <a:t>2020/11/13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559634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6.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7"/>
          <p:cNvSpPr txBox="1">
            <a:spLocks noChangeArrowheads="1"/>
          </p:cNvSpPr>
          <p:nvPr/>
        </p:nvSpPr>
        <p:spPr bwMode="auto">
          <a:xfrm>
            <a:off x="7716040" y="284104"/>
            <a:ext cx="3666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en-US" altLang="ja-JP" sz="3600" dirty="0"/>
              <a:t>2020</a:t>
            </a:r>
            <a:r>
              <a:rPr lang="ja-JP" altLang="en-US" sz="3600" dirty="0"/>
              <a:t>年</a:t>
            </a:r>
            <a:r>
              <a:rPr lang="en-US" altLang="ja-JP" sz="3600" dirty="0"/>
              <a:t>11</a:t>
            </a:r>
            <a:r>
              <a:rPr lang="ja-JP" altLang="en-US" sz="3600" dirty="0"/>
              <a:t>月</a:t>
            </a:r>
            <a:r>
              <a:rPr lang="en-US" altLang="ja-JP" sz="3600" dirty="0"/>
              <a:t>6</a:t>
            </a:r>
            <a:r>
              <a:rPr lang="ja-JP" altLang="en-US" sz="3600" dirty="0"/>
              <a:t>日</a:t>
            </a:r>
          </a:p>
        </p:txBody>
      </p:sp>
      <p:sp>
        <p:nvSpPr>
          <p:cNvPr id="4" name="サブタイトル 3"/>
          <p:cNvSpPr>
            <a:spLocks noGrp="1"/>
          </p:cNvSpPr>
          <p:nvPr>
            <p:ph type="subTitle" idx="1"/>
          </p:nvPr>
        </p:nvSpPr>
        <p:spPr>
          <a:xfrm>
            <a:off x="5662085" y="4479132"/>
            <a:ext cx="5720515" cy="1655762"/>
          </a:xfrm>
          <a:solidFill>
            <a:schemeClr val="bg1"/>
          </a:solidFill>
        </p:spPr>
        <p:txBody>
          <a:bodyPr>
            <a:normAutofit fontScale="92500" lnSpcReduction="10000"/>
          </a:bodyPr>
          <a:lstStyle/>
          <a:p>
            <a:pPr algn="r"/>
            <a:r>
              <a:rPr lang="ja-JP" altLang="en-US" sz="3600" dirty="0"/>
              <a:t>長塚　隆　　</a:t>
            </a:r>
            <a:endParaRPr lang="en-US" altLang="ja-JP" sz="3600" dirty="0"/>
          </a:p>
          <a:p>
            <a:pPr algn="r"/>
            <a:r>
              <a:rPr lang="ja-JP" altLang="en-US" sz="3600" dirty="0"/>
              <a:t>鶴見大学</a:t>
            </a:r>
            <a:endParaRPr lang="en-US" altLang="ja-JP" sz="3600" dirty="0"/>
          </a:p>
          <a:p>
            <a:pPr algn="r"/>
            <a:r>
              <a:rPr lang="en-US" altLang="ja-JP" sz="3600" dirty="0" err="1"/>
              <a:t>nagatsuka-t@tsurumi-u.ac.jp</a:t>
            </a:r>
            <a:endParaRPr lang="en-US" altLang="ja-JP" sz="3600" dirty="0"/>
          </a:p>
        </p:txBody>
      </p:sp>
      <p:pic>
        <p:nvPicPr>
          <p:cNvPr id="8"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4940" y="4479132"/>
            <a:ext cx="1034729" cy="103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グラフィカル ユーザー インターフェイス, テキスト, メール&#10;&#10;自動的に生成された説明">
            <a:extLst>
              <a:ext uri="{FF2B5EF4-FFF2-40B4-BE49-F238E27FC236}">
                <a16:creationId xmlns:a16="http://schemas.microsoft.com/office/drawing/2014/main" id="{6B902D64-1487-44E1-9AC7-4D543ADEA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51" y="284104"/>
            <a:ext cx="4269296" cy="1613154"/>
          </a:xfrm>
          <a:prstGeom prst="rect">
            <a:avLst/>
          </a:prstGeom>
        </p:spPr>
      </p:pic>
      <p:pic>
        <p:nvPicPr>
          <p:cNvPr id="12" name="図 11" descr="テキスト&#10;&#10;自動的に生成された説明">
            <a:extLst>
              <a:ext uri="{FF2B5EF4-FFF2-40B4-BE49-F238E27FC236}">
                <a16:creationId xmlns:a16="http://schemas.microsoft.com/office/drawing/2014/main" id="{EED63C1A-03ED-4336-ADE7-DD338DFAD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51" y="2245268"/>
            <a:ext cx="11756898" cy="1860804"/>
          </a:xfrm>
          <a:prstGeom prst="rect">
            <a:avLst/>
          </a:prstGeom>
        </p:spPr>
      </p:pic>
    </p:spTree>
    <p:extLst>
      <p:ext uri="{BB962C8B-B14F-4D97-AF65-F5344CB8AC3E}">
        <p14:creationId xmlns:p14="http://schemas.microsoft.com/office/powerpoint/2010/main" val="318390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838200" y="365125"/>
            <a:ext cx="10515600" cy="1306443"/>
          </a:xfrm>
        </p:spPr>
        <p:txBody>
          <a:bodyPr>
            <a:normAutofit/>
          </a:bodyPr>
          <a:lstStyle/>
          <a:p>
            <a:r>
              <a:rPr lang="ja-JP" altLang="en-US" sz="4000" dirty="0"/>
              <a:t>２．コロナウイルス感染症と公共図書館</a:t>
            </a:r>
          </a:p>
        </p:txBody>
      </p:sp>
      <p:sp>
        <p:nvSpPr>
          <p:cNvPr id="6" name="コンテンツ プレースホルダー 2"/>
          <p:cNvSpPr>
            <a:spLocks noGrp="1"/>
          </p:cNvSpPr>
          <p:nvPr>
            <p:ph idx="1"/>
          </p:nvPr>
        </p:nvSpPr>
        <p:spPr>
          <a:xfrm>
            <a:off x="838200" y="1516123"/>
            <a:ext cx="6693976" cy="4303464"/>
          </a:xfrm>
        </p:spPr>
        <p:txBody>
          <a:bodyPr>
            <a:normAutofit/>
          </a:bodyPr>
          <a:lstStyle/>
          <a:p>
            <a:pPr>
              <a:buClr>
                <a:srgbClr val="FF0000"/>
              </a:buClr>
              <a:buSzPct val="140000"/>
              <a:buFont typeface="Wingdings" panose="05000000000000000000" pitchFamily="2" charset="2"/>
              <a:buChar char="Ø"/>
            </a:pPr>
            <a:r>
              <a:rPr lang="ja-JP" altLang="en-US" sz="3200" dirty="0"/>
              <a:t>コロナ感染以前（</a:t>
            </a:r>
            <a:r>
              <a:rPr lang="en-US" altLang="ja-JP" sz="3200" dirty="0"/>
              <a:t>2019</a:t>
            </a:r>
            <a:r>
              <a:rPr lang="ja-JP" altLang="en-US" sz="3200" dirty="0"/>
              <a:t>年末まで）</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10</a:t>
            </a:fld>
            <a:endParaRPr kumimoji="1" lang="ja-JP" altLang="en-US"/>
          </a:p>
        </p:txBody>
      </p:sp>
      <p:pic>
        <p:nvPicPr>
          <p:cNvPr id="8" name="図 7" descr="教会の建物&#10;&#10;自動的に生成された説明">
            <a:extLst>
              <a:ext uri="{FF2B5EF4-FFF2-40B4-BE49-F238E27FC236}">
                <a16:creationId xmlns:a16="http://schemas.microsoft.com/office/drawing/2014/main" id="{E1FBEFE1-0D6D-4104-9A67-E7A7D6FA3E29}"/>
              </a:ext>
            </a:extLst>
          </p:cNvPr>
          <p:cNvPicPr/>
          <p:nvPr/>
        </p:nvPicPr>
        <p:blipFill rotWithShape="1">
          <a:blip r:embed="rId2" cstate="print">
            <a:extLst>
              <a:ext uri="{28A0092B-C50C-407E-A947-70E740481C1C}">
                <a14:useLocalDpi xmlns:a14="http://schemas.microsoft.com/office/drawing/2010/main"/>
              </a:ext>
            </a:extLst>
          </a:blip>
          <a:srcRect r="6164"/>
          <a:stretch/>
        </p:blipFill>
        <p:spPr bwMode="auto">
          <a:xfrm>
            <a:off x="1019944" y="2012658"/>
            <a:ext cx="3346327" cy="1655197"/>
          </a:xfrm>
          <a:prstGeom prst="rect">
            <a:avLst/>
          </a:prstGeom>
          <a:noFill/>
        </p:spPr>
      </p:pic>
      <p:sp>
        <p:nvSpPr>
          <p:cNvPr id="5" name="矢印: 左 4">
            <a:extLst>
              <a:ext uri="{FF2B5EF4-FFF2-40B4-BE49-F238E27FC236}">
                <a16:creationId xmlns:a16="http://schemas.microsoft.com/office/drawing/2014/main" id="{24E35013-4F5B-4118-97E5-C74F63D65F41}"/>
              </a:ext>
            </a:extLst>
          </p:cNvPr>
          <p:cNvSpPr/>
          <p:nvPr/>
        </p:nvSpPr>
        <p:spPr>
          <a:xfrm>
            <a:off x="4363761" y="3053377"/>
            <a:ext cx="4091128" cy="408199"/>
          </a:xfrm>
          <a:prstGeom prst="leftArrow">
            <a:avLst>
              <a:gd name="adj1" fmla="val 57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14C782A-4638-4AFF-9DA4-B15311168025}"/>
              </a:ext>
            </a:extLst>
          </p:cNvPr>
          <p:cNvSpPr txBox="1"/>
          <p:nvPr/>
        </p:nvSpPr>
        <p:spPr>
          <a:xfrm>
            <a:off x="4571512" y="2046725"/>
            <a:ext cx="4091128" cy="1077218"/>
          </a:xfrm>
          <a:prstGeom prst="rect">
            <a:avLst/>
          </a:prstGeom>
          <a:noFill/>
        </p:spPr>
        <p:txBody>
          <a:bodyPr wrap="square" rtlCol="0">
            <a:spAutoFit/>
          </a:bodyPr>
          <a:lstStyle/>
          <a:p>
            <a:r>
              <a:rPr kumimoji="1" lang="ja-JP" altLang="en-US" sz="3200" dirty="0"/>
              <a:t>利用者が来館可能としてサービスを提供</a:t>
            </a:r>
          </a:p>
        </p:txBody>
      </p:sp>
      <p:sp>
        <p:nvSpPr>
          <p:cNvPr id="11" name="テキスト ボックス 10">
            <a:extLst>
              <a:ext uri="{FF2B5EF4-FFF2-40B4-BE49-F238E27FC236}">
                <a16:creationId xmlns:a16="http://schemas.microsoft.com/office/drawing/2014/main" id="{F89BABAD-023E-4FB6-93B5-1024F13BCFAD}"/>
              </a:ext>
            </a:extLst>
          </p:cNvPr>
          <p:cNvSpPr txBox="1"/>
          <p:nvPr/>
        </p:nvSpPr>
        <p:spPr>
          <a:xfrm>
            <a:off x="747930" y="3724410"/>
            <a:ext cx="4091128" cy="2246769"/>
          </a:xfrm>
          <a:prstGeom prst="rect">
            <a:avLst/>
          </a:prstGeom>
          <a:noFill/>
          <a:ln w="25400">
            <a:solidFill>
              <a:srgbClr val="FF0000"/>
            </a:solidFill>
          </a:ln>
        </p:spPr>
        <p:txBody>
          <a:bodyPr wrap="square" rtlCol="0">
            <a:spAutoFit/>
          </a:bodyPr>
          <a:lstStyle/>
          <a:p>
            <a:r>
              <a:rPr lang="ja-JP" altLang="en-US" sz="2800" dirty="0"/>
              <a:t>図書、雑誌、音楽</a:t>
            </a:r>
            <a:r>
              <a:rPr lang="en-US" altLang="ja-JP" sz="2800" dirty="0"/>
              <a:t>CD</a:t>
            </a:r>
            <a:r>
              <a:rPr lang="ja-JP" altLang="en-US" sz="2800" dirty="0"/>
              <a:t>など閲覧・貸出</a:t>
            </a:r>
          </a:p>
          <a:p>
            <a:r>
              <a:rPr lang="ja-JP" altLang="en-US" sz="2800" dirty="0"/>
              <a:t>イベント（来館型行事）</a:t>
            </a:r>
          </a:p>
          <a:p>
            <a:r>
              <a:rPr lang="ja-JP" altLang="en-US" sz="2800" dirty="0"/>
              <a:t>お話会　読書会　映画会　講演会　メイカースペース</a:t>
            </a:r>
          </a:p>
        </p:txBody>
      </p:sp>
      <p:sp>
        <p:nvSpPr>
          <p:cNvPr id="14" name="テキスト ボックス 13">
            <a:extLst>
              <a:ext uri="{FF2B5EF4-FFF2-40B4-BE49-F238E27FC236}">
                <a16:creationId xmlns:a16="http://schemas.microsoft.com/office/drawing/2014/main" id="{EB3C57A0-7E17-4286-9990-C50B7D892BAD}"/>
              </a:ext>
            </a:extLst>
          </p:cNvPr>
          <p:cNvSpPr txBox="1"/>
          <p:nvPr/>
        </p:nvSpPr>
        <p:spPr>
          <a:xfrm>
            <a:off x="5012643" y="4138516"/>
            <a:ext cx="5608465" cy="1815882"/>
          </a:xfrm>
          <a:prstGeom prst="rect">
            <a:avLst/>
          </a:prstGeom>
          <a:noFill/>
          <a:ln w="25400">
            <a:solidFill>
              <a:srgbClr val="FF0000"/>
            </a:solidFill>
          </a:ln>
        </p:spPr>
        <p:txBody>
          <a:bodyPr wrap="square" rtlCol="0">
            <a:spAutoFit/>
          </a:bodyPr>
          <a:lstStyle/>
          <a:p>
            <a:r>
              <a:rPr kumimoji="1" lang="ja-JP" altLang="en-US" sz="2800" dirty="0"/>
              <a:t>オンラインでのサービス提供</a:t>
            </a:r>
            <a:endParaRPr kumimoji="1" lang="en-US" altLang="ja-JP" sz="2800" dirty="0"/>
          </a:p>
          <a:p>
            <a:r>
              <a:rPr lang="ja-JP" altLang="en-US" sz="2800" dirty="0"/>
              <a:t>・</a:t>
            </a:r>
            <a:r>
              <a:rPr lang="en-US" altLang="ja-JP" sz="2800" dirty="0" err="1"/>
              <a:t>WebOPAC</a:t>
            </a:r>
            <a:r>
              <a:rPr lang="ja-JP" altLang="en-US" sz="2800" dirty="0"/>
              <a:t>（インターネットでのオンライン目録検索・予約貸出サービス）</a:t>
            </a:r>
            <a:endParaRPr lang="en-US" altLang="ja-JP" sz="2800" dirty="0"/>
          </a:p>
          <a:p>
            <a:r>
              <a:rPr kumimoji="1" lang="ja-JP" altLang="en-US" sz="2800" dirty="0"/>
              <a:t>・電子書籍の提供・利用</a:t>
            </a:r>
          </a:p>
        </p:txBody>
      </p:sp>
      <p:sp>
        <p:nvSpPr>
          <p:cNvPr id="18" name="矢印: 左右 17">
            <a:extLst>
              <a:ext uri="{FF2B5EF4-FFF2-40B4-BE49-F238E27FC236}">
                <a16:creationId xmlns:a16="http://schemas.microsoft.com/office/drawing/2014/main" id="{D06AE76A-A7BD-4906-BD4E-A382498BBB1C}"/>
              </a:ext>
            </a:extLst>
          </p:cNvPr>
          <p:cNvSpPr/>
          <p:nvPr/>
        </p:nvSpPr>
        <p:spPr>
          <a:xfrm rot="18847977">
            <a:off x="7760461" y="3609216"/>
            <a:ext cx="872158"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右 18">
            <a:extLst>
              <a:ext uri="{FF2B5EF4-FFF2-40B4-BE49-F238E27FC236}">
                <a16:creationId xmlns:a16="http://schemas.microsoft.com/office/drawing/2014/main" id="{AEB22612-6046-454C-99B4-8F28C9DFA1ED}"/>
              </a:ext>
            </a:extLst>
          </p:cNvPr>
          <p:cNvSpPr/>
          <p:nvPr/>
        </p:nvSpPr>
        <p:spPr>
          <a:xfrm rot="1553927">
            <a:off x="3721678" y="3505216"/>
            <a:ext cx="1567485"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BD3F9B12-6318-4EA5-A89B-EA01F61B8D03}"/>
              </a:ext>
            </a:extLst>
          </p:cNvPr>
          <p:cNvSpPr/>
          <p:nvPr/>
        </p:nvSpPr>
        <p:spPr>
          <a:xfrm>
            <a:off x="1937448" y="2685997"/>
            <a:ext cx="1723470" cy="3985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E06016C-44D5-475E-8044-2D36FD716C7E}"/>
              </a:ext>
            </a:extLst>
          </p:cNvPr>
          <p:cNvSpPr txBox="1"/>
          <p:nvPr/>
        </p:nvSpPr>
        <p:spPr>
          <a:xfrm>
            <a:off x="2275632" y="2674209"/>
            <a:ext cx="1112686" cy="461665"/>
          </a:xfrm>
          <a:prstGeom prst="rect">
            <a:avLst/>
          </a:prstGeom>
          <a:noFill/>
        </p:spPr>
        <p:txBody>
          <a:bodyPr wrap="square" rtlCol="0">
            <a:spAutoFit/>
          </a:bodyPr>
          <a:lstStyle/>
          <a:p>
            <a:r>
              <a:rPr kumimoji="1" lang="ja-JP" altLang="en-US" sz="2400" dirty="0"/>
              <a:t>図書館</a:t>
            </a:r>
          </a:p>
        </p:txBody>
      </p:sp>
      <p:pic>
        <p:nvPicPr>
          <p:cNvPr id="13" name="グラフィックス 12" descr="2 人の子供がいる家族">
            <a:extLst>
              <a:ext uri="{FF2B5EF4-FFF2-40B4-BE49-F238E27FC236}">
                <a16:creationId xmlns:a16="http://schemas.microsoft.com/office/drawing/2014/main" id="{394662A2-7E06-4556-B3D0-5FB4ED9E64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750" y="2269273"/>
            <a:ext cx="1630576" cy="1630576"/>
          </a:xfrm>
          <a:prstGeom prst="rect">
            <a:avLst/>
          </a:prstGeom>
        </p:spPr>
      </p:pic>
    </p:spTree>
    <p:extLst>
      <p:ext uri="{BB962C8B-B14F-4D97-AF65-F5344CB8AC3E}">
        <p14:creationId xmlns:p14="http://schemas.microsoft.com/office/powerpoint/2010/main" val="69329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838200" y="365125"/>
            <a:ext cx="10515600" cy="1306443"/>
          </a:xfrm>
        </p:spPr>
        <p:txBody>
          <a:bodyPr>
            <a:normAutofit/>
          </a:bodyPr>
          <a:lstStyle/>
          <a:p>
            <a:r>
              <a:rPr lang="ja-JP" altLang="en-US" sz="4000" dirty="0"/>
              <a:t>２．コロナウイルス感染症と公共図書館</a:t>
            </a:r>
          </a:p>
        </p:txBody>
      </p:sp>
      <p:sp>
        <p:nvSpPr>
          <p:cNvPr id="6" name="コンテンツ プレースホルダー 2"/>
          <p:cNvSpPr>
            <a:spLocks noGrp="1"/>
          </p:cNvSpPr>
          <p:nvPr>
            <p:ph idx="1"/>
          </p:nvPr>
        </p:nvSpPr>
        <p:spPr>
          <a:xfrm>
            <a:off x="536713" y="1516123"/>
            <a:ext cx="11151703" cy="4303464"/>
          </a:xfrm>
        </p:spPr>
        <p:txBody>
          <a:bodyPr>
            <a:normAutofit/>
          </a:bodyPr>
          <a:lstStyle/>
          <a:p>
            <a:pPr>
              <a:buClr>
                <a:srgbClr val="FF0000"/>
              </a:buClr>
              <a:buSzPct val="140000"/>
              <a:buFont typeface="Wingdings" panose="05000000000000000000" pitchFamily="2" charset="2"/>
              <a:buChar char="Ø"/>
            </a:pPr>
            <a:r>
              <a:rPr lang="ja-JP" altLang="en-US" sz="3200" dirty="0"/>
              <a:t>コロナ感染拡大第一期（</a:t>
            </a:r>
            <a:r>
              <a:rPr lang="en-US" altLang="ja-JP" sz="3200" dirty="0"/>
              <a:t>2020</a:t>
            </a:r>
            <a:r>
              <a:rPr lang="ja-JP" altLang="en-US" sz="3200" dirty="0"/>
              <a:t>年</a:t>
            </a:r>
            <a:r>
              <a:rPr lang="en-US" altLang="ja-JP" sz="3200" dirty="0"/>
              <a:t>2</a:t>
            </a:r>
            <a:r>
              <a:rPr lang="ja-JP" altLang="en-US" sz="3200" dirty="0"/>
              <a:t>－</a:t>
            </a:r>
            <a:r>
              <a:rPr lang="en-US" altLang="ja-JP" sz="3200" dirty="0"/>
              <a:t>6</a:t>
            </a:r>
            <a:r>
              <a:rPr lang="ja-JP" altLang="en-US" sz="3200" dirty="0"/>
              <a:t>月頃国・地域で異なる）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11</a:t>
            </a:fld>
            <a:endParaRPr kumimoji="1" lang="ja-JP" altLang="en-US"/>
          </a:p>
        </p:txBody>
      </p:sp>
      <p:pic>
        <p:nvPicPr>
          <p:cNvPr id="8" name="図 7" descr="教会の建物&#10;&#10;自動的に生成された説明">
            <a:extLst>
              <a:ext uri="{FF2B5EF4-FFF2-40B4-BE49-F238E27FC236}">
                <a16:creationId xmlns:a16="http://schemas.microsoft.com/office/drawing/2014/main" id="{E1FBEFE1-0D6D-4104-9A67-E7A7D6FA3E29}"/>
              </a:ext>
            </a:extLst>
          </p:cNvPr>
          <p:cNvPicPr/>
          <p:nvPr/>
        </p:nvPicPr>
        <p:blipFill rotWithShape="1">
          <a:blip r:embed="rId2" cstate="print">
            <a:extLst>
              <a:ext uri="{28A0092B-C50C-407E-A947-70E740481C1C}">
                <a14:useLocalDpi xmlns:a14="http://schemas.microsoft.com/office/drawing/2010/main"/>
              </a:ext>
            </a:extLst>
          </a:blip>
          <a:srcRect r="6164"/>
          <a:stretch/>
        </p:blipFill>
        <p:spPr bwMode="auto">
          <a:xfrm>
            <a:off x="841174" y="1966978"/>
            <a:ext cx="2773611" cy="1655197"/>
          </a:xfrm>
          <a:prstGeom prst="rect">
            <a:avLst/>
          </a:prstGeom>
          <a:noFill/>
        </p:spPr>
      </p:pic>
      <p:sp>
        <p:nvSpPr>
          <p:cNvPr id="5" name="矢印: 左 4">
            <a:extLst>
              <a:ext uri="{FF2B5EF4-FFF2-40B4-BE49-F238E27FC236}">
                <a16:creationId xmlns:a16="http://schemas.microsoft.com/office/drawing/2014/main" id="{24E35013-4F5B-4118-97E5-C74F63D65F41}"/>
              </a:ext>
            </a:extLst>
          </p:cNvPr>
          <p:cNvSpPr/>
          <p:nvPr/>
        </p:nvSpPr>
        <p:spPr>
          <a:xfrm>
            <a:off x="3828863" y="3013163"/>
            <a:ext cx="5353131" cy="309296"/>
          </a:xfrm>
          <a:prstGeom prst="leftArrow">
            <a:avLst>
              <a:gd name="adj1" fmla="val 57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14C782A-4638-4AFF-9DA4-B15311168025}"/>
              </a:ext>
            </a:extLst>
          </p:cNvPr>
          <p:cNvSpPr txBox="1"/>
          <p:nvPr/>
        </p:nvSpPr>
        <p:spPr>
          <a:xfrm>
            <a:off x="3712675" y="2046725"/>
            <a:ext cx="6087308" cy="830997"/>
          </a:xfrm>
          <a:prstGeom prst="rect">
            <a:avLst/>
          </a:prstGeom>
          <a:noFill/>
        </p:spPr>
        <p:txBody>
          <a:bodyPr wrap="square" rtlCol="0">
            <a:spAutoFit/>
          </a:bodyPr>
          <a:lstStyle/>
          <a:p>
            <a:r>
              <a:rPr lang="ja-JP" altLang="en-US" sz="2400" dirty="0"/>
              <a:t>利用者が来館可能としてサービスを提供してきたが、リモートサービスの可能性を探る</a:t>
            </a:r>
          </a:p>
        </p:txBody>
      </p:sp>
      <p:sp>
        <p:nvSpPr>
          <p:cNvPr id="18" name="矢印: 左右 17">
            <a:extLst>
              <a:ext uri="{FF2B5EF4-FFF2-40B4-BE49-F238E27FC236}">
                <a16:creationId xmlns:a16="http://schemas.microsoft.com/office/drawing/2014/main" id="{D06AE76A-A7BD-4906-BD4E-A382498BBB1C}"/>
              </a:ext>
            </a:extLst>
          </p:cNvPr>
          <p:cNvSpPr/>
          <p:nvPr/>
        </p:nvSpPr>
        <p:spPr>
          <a:xfrm rot="18847977">
            <a:off x="8636053" y="3583692"/>
            <a:ext cx="872158"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右 18">
            <a:extLst>
              <a:ext uri="{FF2B5EF4-FFF2-40B4-BE49-F238E27FC236}">
                <a16:creationId xmlns:a16="http://schemas.microsoft.com/office/drawing/2014/main" id="{AEB22612-6046-454C-99B4-8F28C9DFA1ED}"/>
              </a:ext>
            </a:extLst>
          </p:cNvPr>
          <p:cNvSpPr/>
          <p:nvPr/>
        </p:nvSpPr>
        <p:spPr>
          <a:xfrm rot="1553927">
            <a:off x="3721678" y="3505216"/>
            <a:ext cx="1567485"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BD3F9B12-6318-4EA5-A89B-EA01F61B8D03}"/>
              </a:ext>
            </a:extLst>
          </p:cNvPr>
          <p:cNvSpPr/>
          <p:nvPr/>
        </p:nvSpPr>
        <p:spPr>
          <a:xfrm>
            <a:off x="1343499" y="2685997"/>
            <a:ext cx="1723470" cy="3985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E06016C-44D5-475E-8044-2D36FD716C7E}"/>
              </a:ext>
            </a:extLst>
          </p:cNvPr>
          <p:cNvSpPr txBox="1"/>
          <p:nvPr/>
        </p:nvSpPr>
        <p:spPr>
          <a:xfrm>
            <a:off x="1681683" y="2674209"/>
            <a:ext cx="1112686" cy="461665"/>
          </a:xfrm>
          <a:prstGeom prst="rect">
            <a:avLst/>
          </a:prstGeom>
          <a:noFill/>
        </p:spPr>
        <p:txBody>
          <a:bodyPr wrap="square" rtlCol="0">
            <a:spAutoFit/>
          </a:bodyPr>
          <a:lstStyle/>
          <a:p>
            <a:r>
              <a:rPr kumimoji="1" lang="ja-JP" altLang="en-US" sz="2400" dirty="0"/>
              <a:t>図書館</a:t>
            </a:r>
          </a:p>
        </p:txBody>
      </p:sp>
      <p:pic>
        <p:nvPicPr>
          <p:cNvPr id="13" name="グラフィックス 12" descr="2 人の子供がいる家族">
            <a:extLst>
              <a:ext uri="{FF2B5EF4-FFF2-40B4-BE49-F238E27FC236}">
                <a16:creationId xmlns:a16="http://schemas.microsoft.com/office/drawing/2014/main" id="{394662A2-7E06-4556-B3D0-5FB4ED9E64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9884" y="2269273"/>
            <a:ext cx="1630576" cy="1630576"/>
          </a:xfrm>
          <a:prstGeom prst="rect">
            <a:avLst/>
          </a:prstGeom>
        </p:spPr>
      </p:pic>
      <p:sp>
        <p:nvSpPr>
          <p:cNvPr id="23" name="テキスト ボックス 22">
            <a:extLst>
              <a:ext uri="{FF2B5EF4-FFF2-40B4-BE49-F238E27FC236}">
                <a16:creationId xmlns:a16="http://schemas.microsoft.com/office/drawing/2014/main" id="{9321C3D6-61E3-4066-8964-02F1A9F6F20C}"/>
              </a:ext>
            </a:extLst>
          </p:cNvPr>
          <p:cNvSpPr txBox="1"/>
          <p:nvPr/>
        </p:nvSpPr>
        <p:spPr>
          <a:xfrm>
            <a:off x="718566" y="3633963"/>
            <a:ext cx="3763744" cy="2677656"/>
          </a:xfrm>
          <a:prstGeom prst="rect">
            <a:avLst/>
          </a:prstGeom>
          <a:noFill/>
          <a:ln w="25400">
            <a:solidFill>
              <a:srgbClr val="FF0000"/>
            </a:solidFill>
          </a:ln>
        </p:spPr>
        <p:txBody>
          <a:bodyPr wrap="square" rtlCol="0">
            <a:spAutoFit/>
          </a:bodyPr>
          <a:lstStyle/>
          <a:p>
            <a:r>
              <a:rPr kumimoji="1" lang="ja-JP" altLang="en-US" sz="2400" dirty="0"/>
              <a:t>図書、雑誌、音楽</a:t>
            </a:r>
            <a:r>
              <a:rPr kumimoji="1" lang="en-US" altLang="ja-JP" sz="2400" dirty="0"/>
              <a:t>CD</a:t>
            </a:r>
            <a:r>
              <a:rPr kumimoji="1" lang="ja-JP" altLang="en-US" sz="2400" dirty="0"/>
              <a:t>など閲覧・</a:t>
            </a:r>
            <a:r>
              <a:rPr lang="ja-JP" altLang="en-US" sz="2400" dirty="0"/>
              <a:t>貸出</a:t>
            </a:r>
            <a:endParaRPr lang="en-US" altLang="ja-JP" sz="2400" dirty="0"/>
          </a:p>
          <a:p>
            <a:endParaRPr lang="en-US" altLang="ja-JP" sz="2400" dirty="0"/>
          </a:p>
          <a:p>
            <a:r>
              <a:rPr kumimoji="1" lang="ja-JP" altLang="en-US" sz="2400" dirty="0"/>
              <a:t>イベント</a:t>
            </a:r>
            <a:endParaRPr kumimoji="1" lang="en-US" altLang="ja-JP" sz="2400" dirty="0"/>
          </a:p>
          <a:p>
            <a:r>
              <a:rPr kumimoji="1" lang="ja-JP" altLang="en-US" sz="2400" dirty="0"/>
              <a:t>（来館型行事）</a:t>
            </a:r>
            <a:endParaRPr kumimoji="1" lang="en-US" altLang="ja-JP" sz="2400" dirty="0"/>
          </a:p>
          <a:p>
            <a:r>
              <a:rPr lang="ja-JP" altLang="en-US" sz="2400" dirty="0"/>
              <a:t>お話会　読書会　　映画会　講演会　　メイカースペース</a:t>
            </a:r>
            <a:endParaRPr kumimoji="1" lang="ja-JP" altLang="en-US" sz="2400" dirty="0"/>
          </a:p>
        </p:txBody>
      </p:sp>
      <p:sp>
        <p:nvSpPr>
          <p:cNvPr id="24" name="テキスト ボックス 23">
            <a:extLst>
              <a:ext uri="{FF2B5EF4-FFF2-40B4-BE49-F238E27FC236}">
                <a16:creationId xmlns:a16="http://schemas.microsoft.com/office/drawing/2014/main" id="{882DF5CC-AC0C-4104-A383-9601B5FADC0B}"/>
              </a:ext>
            </a:extLst>
          </p:cNvPr>
          <p:cNvSpPr txBox="1"/>
          <p:nvPr/>
        </p:nvSpPr>
        <p:spPr>
          <a:xfrm>
            <a:off x="4578517" y="4038270"/>
            <a:ext cx="6102001" cy="2308324"/>
          </a:xfrm>
          <a:prstGeom prst="rect">
            <a:avLst/>
          </a:prstGeom>
          <a:noFill/>
          <a:ln w="25400">
            <a:solidFill>
              <a:srgbClr val="FF0000"/>
            </a:solidFill>
          </a:ln>
        </p:spPr>
        <p:txBody>
          <a:bodyPr wrap="square" rtlCol="0">
            <a:spAutoFit/>
          </a:bodyPr>
          <a:lstStyle/>
          <a:p>
            <a:r>
              <a:rPr kumimoji="1" lang="ja-JP" altLang="en-US" sz="2400" dirty="0"/>
              <a:t>リモート（オンライン）でのサービス提供の拡大</a:t>
            </a:r>
            <a:endParaRPr kumimoji="1" lang="en-US" altLang="ja-JP" sz="2400" dirty="0"/>
          </a:p>
          <a:p>
            <a:r>
              <a:rPr lang="ja-JP" altLang="en-US" sz="2400" dirty="0"/>
              <a:t>　　イベント等のリモートサービスの開始</a:t>
            </a:r>
            <a:endParaRPr kumimoji="1" lang="en-US" altLang="ja-JP" sz="2400" dirty="0"/>
          </a:p>
          <a:p>
            <a:r>
              <a:rPr lang="ja-JP" altLang="en-US" sz="2400" dirty="0"/>
              <a:t>・</a:t>
            </a:r>
            <a:r>
              <a:rPr lang="en-US" altLang="ja-JP" sz="2400" dirty="0" err="1"/>
              <a:t>WebOPAC</a:t>
            </a:r>
            <a:r>
              <a:rPr lang="ja-JP" altLang="en-US" sz="2400" dirty="0"/>
              <a:t>（インターネットでのオンライン目録検索・予約貸出サービス）</a:t>
            </a:r>
            <a:endParaRPr lang="en-US" altLang="ja-JP" sz="2400" dirty="0"/>
          </a:p>
          <a:p>
            <a:r>
              <a:rPr lang="ja-JP" altLang="en-US" sz="2400" dirty="0"/>
              <a:t>　　　　　　書籍の郵送サービス</a:t>
            </a:r>
            <a:endParaRPr lang="en-US" altLang="ja-JP" sz="2400" dirty="0"/>
          </a:p>
          <a:p>
            <a:r>
              <a:rPr kumimoji="1" lang="ja-JP" altLang="en-US" sz="2400" dirty="0"/>
              <a:t>・電子書籍の提供・利用の拡大</a:t>
            </a:r>
          </a:p>
        </p:txBody>
      </p:sp>
      <p:sp>
        <p:nvSpPr>
          <p:cNvPr id="25" name="乗算記号 24">
            <a:extLst>
              <a:ext uri="{FF2B5EF4-FFF2-40B4-BE49-F238E27FC236}">
                <a16:creationId xmlns:a16="http://schemas.microsoft.com/office/drawing/2014/main" id="{40F361AD-23B9-451B-B9FB-CB0D73FC7700}"/>
              </a:ext>
            </a:extLst>
          </p:cNvPr>
          <p:cNvSpPr/>
          <p:nvPr/>
        </p:nvSpPr>
        <p:spPr>
          <a:xfrm>
            <a:off x="1889134" y="3930260"/>
            <a:ext cx="1643257" cy="13408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乗算記号 25">
            <a:extLst>
              <a:ext uri="{FF2B5EF4-FFF2-40B4-BE49-F238E27FC236}">
                <a16:creationId xmlns:a16="http://schemas.microsoft.com/office/drawing/2014/main" id="{4CEF16AA-ED21-4C13-A27A-BDDDA1DD6586}"/>
              </a:ext>
            </a:extLst>
          </p:cNvPr>
          <p:cNvSpPr/>
          <p:nvPr/>
        </p:nvSpPr>
        <p:spPr>
          <a:xfrm>
            <a:off x="5243399" y="2572886"/>
            <a:ext cx="1465836" cy="10772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V 字型 26">
            <a:extLst>
              <a:ext uri="{FF2B5EF4-FFF2-40B4-BE49-F238E27FC236}">
                <a16:creationId xmlns:a16="http://schemas.microsoft.com/office/drawing/2014/main" id="{FC6C64FB-DC1C-4ABC-820B-A2FC54DDEC26}"/>
              </a:ext>
            </a:extLst>
          </p:cNvPr>
          <p:cNvSpPr/>
          <p:nvPr/>
        </p:nvSpPr>
        <p:spPr>
          <a:xfrm rot="20515059">
            <a:off x="3351299" y="4636365"/>
            <a:ext cx="1453364" cy="40819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V 字型 27">
            <a:extLst>
              <a:ext uri="{FF2B5EF4-FFF2-40B4-BE49-F238E27FC236}">
                <a16:creationId xmlns:a16="http://schemas.microsoft.com/office/drawing/2014/main" id="{CA5EBF55-EC8C-41AB-AFA4-475C51D9056C}"/>
              </a:ext>
            </a:extLst>
          </p:cNvPr>
          <p:cNvSpPr/>
          <p:nvPr/>
        </p:nvSpPr>
        <p:spPr>
          <a:xfrm>
            <a:off x="4744668" y="5493807"/>
            <a:ext cx="973292" cy="40819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776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838200" y="365125"/>
            <a:ext cx="10515600" cy="1306443"/>
          </a:xfrm>
        </p:spPr>
        <p:txBody>
          <a:bodyPr>
            <a:normAutofit/>
          </a:bodyPr>
          <a:lstStyle/>
          <a:p>
            <a:r>
              <a:rPr lang="ja-JP" altLang="en-US" sz="4000" dirty="0"/>
              <a:t>２．コロナウイルス感染症と公共図書館</a:t>
            </a:r>
          </a:p>
        </p:txBody>
      </p:sp>
      <p:sp>
        <p:nvSpPr>
          <p:cNvPr id="6" name="コンテンツ プレースホルダー 2"/>
          <p:cNvSpPr>
            <a:spLocks noGrp="1"/>
          </p:cNvSpPr>
          <p:nvPr>
            <p:ph idx="1"/>
          </p:nvPr>
        </p:nvSpPr>
        <p:spPr>
          <a:xfrm>
            <a:off x="838200" y="1516123"/>
            <a:ext cx="10889974" cy="472420"/>
          </a:xfrm>
        </p:spPr>
        <p:txBody>
          <a:bodyPr>
            <a:normAutofit fontScale="92500" lnSpcReduction="10000"/>
          </a:bodyPr>
          <a:lstStyle/>
          <a:p>
            <a:pPr>
              <a:buClr>
                <a:srgbClr val="FF0000"/>
              </a:buClr>
              <a:buSzPct val="140000"/>
              <a:buFont typeface="Wingdings" panose="05000000000000000000" pitchFamily="2" charset="2"/>
              <a:buChar char="Ø"/>
            </a:pPr>
            <a:r>
              <a:rPr lang="ja-JP" altLang="en-US" sz="3200" dirty="0"/>
              <a:t>コロナ感染拡大第二期（</a:t>
            </a:r>
            <a:r>
              <a:rPr lang="en-US" altLang="ja-JP" sz="3200" dirty="0"/>
              <a:t>2020</a:t>
            </a:r>
            <a:r>
              <a:rPr lang="ja-JP" altLang="en-US" sz="3200" dirty="0"/>
              <a:t>年</a:t>
            </a:r>
            <a:r>
              <a:rPr lang="en-US" altLang="ja-JP" sz="3200" dirty="0"/>
              <a:t>7</a:t>
            </a:r>
            <a:r>
              <a:rPr lang="ja-JP" altLang="en-US" sz="3200" dirty="0"/>
              <a:t>－</a:t>
            </a:r>
            <a:r>
              <a:rPr lang="en-US" altLang="ja-JP" sz="3200" dirty="0"/>
              <a:t>10</a:t>
            </a:r>
            <a:r>
              <a:rPr lang="ja-JP" altLang="en-US" sz="3200" dirty="0"/>
              <a:t>月国・地域で異なる）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12</a:t>
            </a:fld>
            <a:endParaRPr kumimoji="1" lang="ja-JP" altLang="en-US"/>
          </a:p>
        </p:txBody>
      </p:sp>
      <p:pic>
        <p:nvPicPr>
          <p:cNvPr id="8" name="図 7" descr="教会の建物&#10;&#10;自動的に生成された説明">
            <a:extLst>
              <a:ext uri="{FF2B5EF4-FFF2-40B4-BE49-F238E27FC236}">
                <a16:creationId xmlns:a16="http://schemas.microsoft.com/office/drawing/2014/main" id="{E1FBEFE1-0D6D-4104-9A67-E7A7D6FA3E29}"/>
              </a:ext>
            </a:extLst>
          </p:cNvPr>
          <p:cNvPicPr/>
          <p:nvPr/>
        </p:nvPicPr>
        <p:blipFill rotWithShape="1">
          <a:blip r:embed="rId2" cstate="print">
            <a:extLst>
              <a:ext uri="{28A0092B-C50C-407E-A947-70E740481C1C}">
                <a14:useLocalDpi xmlns:a14="http://schemas.microsoft.com/office/drawing/2010/main"/>
              </a:ext>
            </a:extLst>
          </a:blip>
          <a:srcRect r="6164"/>
          <a:stretch/>
        </p:blipFill>
        <p:spPr bwMode="auto">
          <a:xfrm>
            <a:off x="1019945" y="2012658"/>
            <a:ext cx="2640974" cy="1655197"/>
          </a:xfrm>
          <a:prstGeom prst="rect">
            <a:avLst/>
          </a:prstGeom>
          <a:noFill/>
        </p:spPr>
      </p:pic>
      <p:sp>
        <p:nvSpPr>
          <p:cNvPr id="5" name="矢印: 左 4">
            <a:extLst>
              <a:ext uri="{FF2B5EF4-FFF2-40B4-BE49-F238E27FC236}">
                <a16:creationId xmlns:a16="http://schemas.microsoft.com/office/drawing/2014/main" id="{24E35013-4F5B-4118-97E5-C74F63D65F41}"/>
              </a:ext>
            </a:extLst>
          </p:cNvPr>
          <p:cNvSpPr/>
          <p:nvPr/>
        </p:nvSpPr>
        <p:spPr>
          <a:xfrm>
            <a:off x="3878624" y="2987895"/>
            <a:ext cx="5172503" cy="290705"/>
          </a:xfrm>
          <a:prstGeom prst="leftArrow">
            <a:avLst>
              <a:gd name="adj1" fmla="val 57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14C782A-4638-4AFF-9DA4-B15311168025}"/>
              </a:ext>
            </a:extLst>
          </p:cNvPr>
          <p:cNvSpPr txBox="1"/>
          <p:nvPr/>
        </p:nvSpPr>
        <p:spPr>
          <a:xfrm>
            <a:off x="3745077" y="2046725"/>
            <a:ext cx="5378153" cy="830997"/>
          </a:xfrm>
          <a:prstGeom prst="rect">
            <a:avLst/>
          </a:prstGeom>
          <a:noFill/>
        </p:spPr>
        <p:txBody>
          <a:bodyPr wrap="square" rtlCol="0">
            <a:spAutoFit/>
          </a:bodyPr>
          <a:lstStyle/>
          <a:p>
            <a:r>
              <a:rPr lang="ja-JP" altLang="en-US" sz="2400" dirty="0"/>
              <a:t>開館・制限開館になり在館サービスへの</a:t>
            </a:r>
            <a:endParaRPr lang="en-US" altLang="ja-JP" sz="2400" dirty="0"/>
          </a:p>
          <a:p>
            <a:r>
              <a:rPr lang="ja-JP" altLang="en-US" sz="2400" dirty="0"/>
              <a:t>回帰が起こり、リモートとの併存を模索</a:t>
            </a:r>
          </a:p>
        </p:txBody>
      </p:sp>
      <p:sp>
        <p:nvSpPr>
          <p:cNvPr id="18" name="矢印: 左右 17">
            <a:extLst>
              <a:ext uri="{FF2B5EF4-FFF2-40B4-BE49-F238E27FC236}">
                <a16:creationId xmlns:a16="http://schemas.microsoft.com/office/drawing/2014/main" id="{D06AE76A-A7BD-4906-BD4E-A382498BBB1C}"/>
              </a:ext>
            </a:extLst>
          </p:cNvPr>
          <p:cNvSpPr/>
          <p:nvPr/>
        </p:nvSpPr>
        <p:spPr>
          <a:xfrm rot="20186405">
            <a:off x="8108584" y="3287709"/>
            <a:ext cx="872158"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右 18">
            <a:extLst>
              <a:ext uri="{FF2B5EF4-FFF2-40B4-BE49-F238E27FC236}">
                <a16:creationId xmlns:a16="http://schemas.microsoft.com/office/drawing/2014/main" id="{AEB22612-6046-454C-99B4-8F28C9DFA1ED}"/>
              </a:ext>
            </a:extLst>
          </p:cNvPr>
          <p:cNvSpPr/>
          <p:nvPr/>
        </p:nvSpPr>
        <p:spPr>
          <a:xfrm rot="1553927">
            <a:off x="3540042" y="3291439"/>
            <a:ext cx="1056804" cy="345480"/>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BD3F9B12-6318-4EA5-A89B-EA01F61B8D03}"/>
              </a:ext>
            </a:extLst>
          </p:cNvPr>
          <p:cNvSpPr/>
          <p:nvPr/>
        </p:nvSpPr>
        <p:spPr>
          <a:xfrm>
            <a:off x="1456006" y="2685997"/>
            <a:ext cx="1723470" cy="3985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E06016C-44D5-475E-8044-2D36FD716C7E}"/>
              </a:ext>
            </a:extLst>
          </p:cNvPr>
          <p:cNvSpPr txBox="1"/>
          <p:nvPr/>
        </p:nvSpPr>
        <p:spPr>
          <a:xfrm>
            <a:off x="1794190" y="2674209"/>
            <a:ext cx="1112686" cy="461665"/>
          </a:xfrm>
          <a:prstGeom prst="rect">
            <a:avLst/>
          </a:prstGeom>
          <a:noFill/>
        </p:spPr>
        <p:txBody>
          <a:bodyPr wrap="square" rtlCol="0">
            <a:spAutoFit/>
          </a:bodyPr>
          <a:lstStyle/>
          <a:p>
            <a:r>
              <a:rPr kumimoji="1" lang="ja-JP" altLang="en-US" sz="2400" dirty="0"/>
              <a:t>図書館</a:t>
            </a:r>
          </a:p>
        </p:txBody>
      </p:sp>
      <p:pic>
        <p:nvPicPr>
          <p:cNvPr id="13" name="グラフィックス 12" descr="2 人の子供がいる家族">
            <a:extLst>
              <a:ext uri="{FF2B5EF4-FFF2-40B4-BE49-F238E27FC236}">
                <a16:creationId xmlns:a16="http://schemas.microsoft.com/office/drawing/2014/main" id="{394662A2-7E06-4556-B3D0-5FB4ED9E64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7580" y="2269273"/>
            <a:ext cx="1630576" cy="1630576"/>
          </a:xfrm>
          <a:prstGeom prst="rect">
            <a:avLst/>
          </a:prstGeom>
        </p:spPr>
      </p:pic>
      <p:sp>
        <p:nvSpPr>
          <p:cNvPr id="16" name="テキスト ボックス 15">
            <a:extLst>
              <a:ext uri="{FF2B5EF4-FFF2-40B4-BE49-F238E27FC236}">
                <a16:creationId xmlns:a16="http://schemas.microsoft.com/office/drawing/2014/main" id="{6F4B7B65-6E98-4837-BA5F-0633D9C06249}"/>
              </a:ext>
            </a:extLst>
          </p:cNvPr>
          <p:cNvSpPr txBox="1"/>
          <p:nvPr/>
        </p:nvSpPr>
        <p:spPr>
          <a:xfrm>
            <a:off x="616226" y="3679643"/>
            <a:ext cx="3505357" cy="2308324"/>
          </a:xfrm>
          <a:prstGeom prst="rect">
            <a:avLst/>
          </a:prstGeom>
          <a:noFill/>
          <a:ln w="25400">
            <a:solidFill>
              <a:srgbClr val="FF0000"/>
            </a:solidFill>
          </a:ln>
        </p:spPr>
        <p:txBody>
          <a:bodyPr wrap="square" rtlCol="0">
            <a:spAutoFit/>
          </a:bodyPr>
          <a:lstStyle/>
          <a:p>
            <a:r>
              <a:rPr kumimoji="1" lang="ja-JP" altLang="en-US" sz="2400" dirty="0"/>
              <a:t>図書、雑誌、音楽</a:t>
            </a:r>
            <a:r>
              <a:rPr kumimoji="1" lang="en-US" altLang="ja-JP" sz="2400" dirty="0"/>
              <a:t>CD</a:t>
            </a:r>
            <a:r>
              <a:rPr kumimoji="1" lang="ja-JP" altLang="en-US" sz="2400" dirty="0"/>
              <a:t>など閲覧・</a:t>
            </a:r>
            <a:r>
              <a:rPr lang="ja-JP" altLang="en-US" sz="2400" dirty="0"/>
              <a:t>貸出</a:t>
            </a:r>
            <a:endParaRPr lang="en-US" altLang="ja-JP" sz="2400" dirty="0"/>
          </a:p>
          <a:p>
            <a:endParaRPr lang="en-US" altLang="ja-JP" sz="2400" dirty="0"/>
          </a:p>
          <a:p>
            <a:r>
              <a:rPr kumimoji="1" lang="ja-JP" altLang="en-US" sz="2400" dirty="0"/>
              <a:t>イベント（来館型行事）</a:t>
            </a:r>
            <a:endParaRPr kumimoji="1" lang="en-US" altLang="ja-JP" sz="2400" dirty="0"/>
          </a:p>
          <a:p>
            <a:r>
              <a:rPr lang="ja-JP" altLang="en-US" sz="2400" dirty="0"/>
              <a:t>お話会　読書会　映画会　講演会　メイカースペース</a:t>
            </a:r>
            <a:endParaRPr kumimoji="1" lang="ja-JP" altLang="en-US" sz="2400" dirty="0"/>
          </a:p>
        </p:txBody>
      </p:sp>
      <p:sp>
        <p:nvSpPr>
          <p:cNvPr id="20" name="テキスト ボックス 19">
            <a:extLst>
              <a:ext uri="{FF2B5EF4-FFF2-40B4-BE49-F238E27FC236}">
                <a16:creationId xmlns:a16="http://schemas.microsoft.com/office/drawing/2014/main" id="{4301D1BA-9D25-4EBD-8C48-DB4C08F11BC3}"/>
              </a:ext>
            </a:extLst>
          </p:cNvPr>
          <p:cNvSpPr txBox="1"/>
          <p:nvPr/>
        </p:nvSpPr>
        <p:spPr>
          <a:xfrm>
            <a:off x="4267464" y="3692334"/>
            <a:ext cx="6343504" cy="2308324"/>
          </a:xfrm>
          <a:prstGeom prst="rect">
            <a:avLst/>
          </a:prstGeom>
          <a:noFill/>
          <a:ln w="25400">
            <a:solidFill>
              <a:srgbClr val="FF0000"/>
            </a:solidFill>
          </a:ln>
        </p:spPr>
        <p:txBody>
          <a:bodyPr wrap="square" rtlCol="0">
            <a:spAutoFit/>
          </a:bodyPr>
          <a:lstStyle/>
          <a:p>
            <a:r>
              <a:rPr lang="ja-JP" altLang="en-US" sz="2400" dirty="0"/>
              <a:t>リモート（オンライン）でのサービス提供の拡大</a:t>
            </a:r>
          </a:p>
          <a:p>
            <a:r>
              <a:rPr lang="ja-JP" altLang="en-US" sz="2400" dirty="0"/>
              <a:t>　　　イベント等のリモートサービスの継続・中止</a:t>
            </a:r>
            <a:endParaRPr kumimoji="1" lang="en-US" altLang="ja-JP" sz="2400" dirty="0"/>
          </a:p>
          <a:p>
            <a:r>
              <a:rPr lang="ja-JP" altLang="en-US" sz="2400" dirty="0"/>
              <a:t>・</a:t>
            </a:r>
            <a:r>
              <a:rPr lang="en-US" altLang="ja-JP" sz="2400" dirty="0" err="1"/>
              <a:t>WebOPAC</a:t>
            </a:r>
            <a:r>
              <a:rPr lang="ja-JP" altLang="en-US" sz="2400" dirty="0"/>
              <a:t>（インターネットでのオンライン目録検索・予約貸出サービス）</a:t>
            </a:r>
            <a:endParaRPr lang="en-US" altLang="ja-JP" sz="2400" dirty="0"/>
          </a:p>
          <a:p>
            <a:r>
              <a:rPr lang="ja-JP" altLang="en-US" sz="2400" dirty="0"/>
              <a:t>　　　　カーブサイドサービス　</a:t>
            </a:r>
            <a:endParaRPr lang="en-US" altLang="ja-JP" sz="2400" dirty="0"/>
          </a:p>
          <a:p>
            <a:r>
              <a:rPr kumimoji="1" lang="ja-JP" altLang="en-US" sz="2400" dirty="0"/>
              <a:t>・電子書籍の提供・利用の拡大</a:t>
            </a:r>
          </a:p>
        </p:txBody>
      </p:sp>
      <p:sp>
        <p:nvSpPr>
          <p:cNvPr id="21" name="乗算記号 20">
            <a:extLst>
              <a:ext uri="{FF2B5EF4-FFF2-40B4-BE49-F238E27FC236}">
                <a16:creationId xmlns:a16="http://schemas.microsoft.com/office/drawing/2014/main" id="{7D12FBE1-14B5-4C27-98C5-43EB95E5A794}"/>
              </a:ext>
            </a:extLst>
          </p:cNvPr>
          <p:cNvSpPr/>
          <p:nvPr/>
        </p:nvSpPr>
        <p:spPr>
          <a:xfrm>
            <a:off x="2586190" y="3772676"/>
            <a:ext cx="1252158" cy="1339733"/>
          </a:xfrm>
          <a:prstGeom prst="mathMultiply">
            <a:avLst/>
          </a:prstGeom>
          <a:pattFill prst="pct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27364363-56E7-4E40-84BE-F74A299FD00A}"/>
              </a:ext>
            </a:extLst>
          </p:cNvPr>
          <p:cNvSpPr/>
          <p:nvPr/>
        </p:nvSpPr>
        <p:spPr>
          <a:xfrm>
            <a:off x="5954070" y="2647347"/>
            <a:ext cx="714623" cy="889485"/>
          </a:xfrm>
          <a:prstGeom prst="mathMultiply">
            <a:avLst/>
          </a:prstGeom>
          <a:pattFill prst="pct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V 字型 22">
            <a:extLst>
              <a:ext uri="{FF2B5EF4-FFF2-40B4-BE49-F238E27FC236}">
                <a16:creationId xmlns:a16="http://schemas.microsoft.com/office/drawing/2014/main" id="{109D73B1-E000-4A87-9524-C688E58A6678}"/>
              </a:ext>
            </a:extLst>
          </p:cNvPr>
          <p:cNvSpPr/>
          <p:nvPr/>
        </p:nvSpPr>
        <p:spPr>
          <a:xfrm>
            <a:off x="4364165" y="5169979"/>
            <a:ext cx="745762" cy="408199"/>
          </a:xfrm>
          <a:prstGeom prst="notchedRightArrow">
            <a:avLst/>
          </a:prstGeom>
          <a:pattFill prst="diagBrick">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V 字型 23">
            <a:extLst>
              <a:ext uri="{FF2B5EF4-FFF2-40B4-BE49-F238E27FC236}">
                <a16:creationId xmlns:a16="http://schemas.microsoft.com/office/drawing/2014/main" id="{A8C1B820-E9D5-4260-A3BF-3227F764A48F}"/>
              </a:ext>
            </a:extLst>
          </p:cNvPr>
          <p:cNvSpPr/>
          <p:nvPr/>
        </p:nvSpPr>
        <p:spPr>
          <a:xfrm rot="20515059">
            <a:off x="3740320" y="4273257"/>
            <a:ext cx="1134932" cy="408199"/>
          </a:xfrm>
          <a:prstGeom prst="notchedRightArrow">
            <a:avLst/>
          </a:prstGeom>
          <a:pattFill prst="ltHorz">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224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557190"/>
            <a:ext cx="4465512" cy="1209617"/>
          </a:xfrm>
        </p:spPr>
        <p:txBody>
          <a:bodyPr>
            <a:normAutofit fontScale="90000"/>
          </a:bodyPr>
          <a:lstStyle/>
          <a:p>
            <a:r>
              <a:rPr lang="ja-JP" altLang="en-US" sz="4000" dirty="0"/>
              <a:t>３．公共図書館と　　　　リモートサービス</a:t>
            </a:r>
            <a:br>
              <a:rPr lang="ja-JP" altLang="en-US" sz="4000" dirty="0"/>
            </a:br>
            <a:endParaRPr lang="ja-JP" altLang="en-US" sz="4000" dirty="0"/>
          </a:p>
        </p:txBody>
      </p:sp>
      <p:sp>
        <p:nvSpPr>
          <p:cNvPr id="6" name="コンテンツ プレースホルダー 2"/>
          <p:cNvSpPr>
            <a:spLocks noGrp="1"/>
          </p:cNvSpPr>
          <p:nvPr>
            <p:ph idx="1"/>
          </p:nvPr>
        </p:nvSpPr>
        <p:spPr>
          <a:xfrm>
            <a:off x="616510" y="1764093"/>
            <a:ext cx="4891531" cy="4114308"/>
          </a:xfrm>
        </p:spPr>
        <p:txBody>
          <a:bodyPr>
            <a:normAutofit lnSpcReduction="10000"/>
          </a:bodyPr>
          <a:lstStyle/>
          <a:p>
            <a:pPr>
              <a:buClr>
                <a:srgbClr val="FF0000"/>
              </a:buClr>
              <a:buSzPct val="140000"/>
              <a:buFont typeface="Wingdings" panose="05000000000000000000" pitchFamily="2" charset="2"/>
              <a:buChar char="Ø"/>
            </a:pPr>
            <a:r>
              <a:rPr lang="ja-JP" altLang="en-US" dirty="0"/>
              <a:t>リモートサービスについて</a:t>
            </a:r>
            <a:endParaRPr lang="en-US" altLang="ja-JP" dirty="0"/>
          </a:p>
          <a:p>
            <a:pPr>
              <a:buClr>
                <a:srgbClr val="FF0000"/>
              </a:buClr>
              <a:buSzPct val="140000"/>
              <a:buFont typeface="Wingdings" panose="05000000000000000000" pitchFamily="2" charset="2"/>
              <a:buChar char="Ø"/>
            </a:pPr>
            <a:r>
              <a:rPr lang="ja-JP" altLang="en-US" dirty="0"/>
              <a:t>ホームから図書館サービスを利用できる（ボストン公共図書館</a:t>
            </a:r>
            <a:r>
              <a:rPr lang="en-US" altLang="ja-JP" dirty="0"/>
              <a:t>HP)</a:t>
            </a:r>
            <a:r>
              <a:rPr lang="ja-JP" altLang="en-US" dirty="0"/>
              <a:t>。</a:t>
            </a:r>
            <a:endParaRPr lang="en-US" altLang="ja-JP" dirty="0"/>
          </a:p>
          <a:p>
            <a:pPr>
              <a:buClr>
                <a:srgbClr val="FF0000"/>
              </a:buClr>
              <a:buSzPct val="140000"/>
              <a:buFont typeface="Wingdings" panose="05000000000000000000" pitchFamily="2" charset="2"/>
              <a:buChar char="Ø"/>
            </a:pPr>
            <a:r>
              <a:rPr lang="ja-JP" altLang="en-US" dirty="0"/>
              <a:t>スマートフォンや自宅の</a:t>
            </a:r>
            <a:r>
              <a:rPr lang="en-US" altLang="ja-JP" dirty="0"/>
              <a:t>PC</a:t>
            </a:r>
            <a:r>
              <a:rPr lang="ja-JP" altLang="en-US" dirty="0"/>
              <a:t>などで図書館に印刷を依頼し、受け取る図書館を指定して印刷物を受け取ることができる（テキサス州フォートワース市</a:t>
            </a:r>
            <a:r>
              <a:rPr lang="en-US" altLang="ja-JP" dirty="0"/>
              <a:t>HP</a:t>
            </a:r>
            <a:r>
              <a:rPr lang="ja-JP" altLang="en-US" dirty="0"/>
              <a:t>）。</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13</a:t>
            </a:fld>
            <a:endParaRPr kumimoji="1" lang="ja-JP" altLang="en-US"/>
          </a:p>
        </p:txBody>
      </p:sp>
      <p:pic>
        <p:nvPicPr>
          <p:cNvPr id="5" name="図 4" descr="グラフィカル ユーザー インターフェイス, テキスト, Web サイト&#10;&#10;自動的に生成された説明">
            <a:extLst>
              <a:ext uri="{FF2B5EF4-FFF2-40B4-BE49-F238E27FC236}">
                <a16:creationId xmlns:a16="http://schemas.microsoft.com/office/drawing/2014/main" id="{CDE43F2B-514A-4ED5-BCBF-C6B07743B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758" y="387074"/>
            <a:ext cx="4333875" cy="2828163"/>
          </a:xfrm>
          <a:prstGeom prst="rect">
            <a:avLst/>
          </a:prstGeom>
          <a:ln>
            <a:solidFill>
              <a:schemeClr val="tx1"/>
            </a:solidFill>
          </a:ln>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F1B5D67B-C725-4391-B28D-1A3AB4166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953" y="3385403"/>
            <a:ext cx="5405342" cy="3058382"/>
          </a:xfrm>
          <a:prstGeom prst="rect">
            <a:avLst/>
          </a:prstGeom>
          <a:ln>
            <a:solidFill>
              <a:schemeClr val="tx1"/>
            </a:solidFill>
          </a:ln>
        </p:spPr>
      </p:pic>
      <p:sp>
        <p:nvSpPr>
          <p:cNvPr id="3" name="矢印: 左 2">
            <a:extLst>
              <a:ext uri="{FF2B5EF4-FFF2-40B4-BE49-F238E27FC236}">
                <a16:creationId xmlns:a16="http://schemas.microsoft.com/office/drawing/2014/main" id="{702C9482-E02D-44A4-BED7-E5482A3AF04E}"/>
              </a:ext>
            </a:extLst>
          </p:cNvPr>
          <p:cNvSpPr/>
          <p:nvPr/>
        </p:nvSpPr>
        <p:spPr>
          <a:xfrm>
            <a:off x="10119064" y="2574876"/>
            <a:ext cx="1015078" cy="67400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1DF7C2B2-C96E-4B3B-B215-CA9A114C768C}"/>
              </a:ext>
            </a:extLst>
          </p:cNvPr>
          <p:cNvSpPr/>
          <p:nvPr/>
        </p:nvSpPr>
        <p:spPr>
          <a:xfrm>
            <a:off x="9658289" y="4531544"/>
            <a:ext cx="1015078" cy="67400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777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557191"/>
            <a:ext cx="8324590" cy="520214"/>
          </a:xfrm>
        </p:spPr>
        <p:txBody>
          <a:bodyPr>
            <a:normAutofit fontScale="90000"/>
          </a:bodyPr>
          <a:lstStyle/>
          <a:p>
            <a:r>
              <a:rPr lang="ja-JP" altLang="en-US" sz="4000" dirty="0"/>
              <a:t>３．公共図書館とリモートサービス</a:t>
            </a:r>
          </a:p>
        </p:txBody>
      </p:sp>
      <p:sp>
        <p:nvSpPr>
          <p:cNvPr id="6" name="コンテンツ プレースホルダー 2"/>
          <p:cNvSpPr>
            <a:spLocks noGrp="1"/>
          </p:cNvSpPr>
          <p:nvPr>
            <p:ph idx="1"/>
          </p:nvPr>
        </p:nvSpPr>
        <p:spPr>
          <a:xfrm>
            <a:off x="901543" y="1077405"/>
            <a:ext cx="9578283" cy="5158335"/>
          </a:xfrm>
        </p:spPr>
        <p:txBody>
          <a:bodyPr>
            <a:normAutofit/>
          </a:bodyPr>
          <a:lstStyle/>
          <a:p>
            <a:pPr marL="0" indent="0">
              <a:buClr>
                <a:srgbClr val="FF0000"/>
              </a:buClr>
              <a:buSzPct val="140000"/>
              <a:buNone/>
            </a:pPr>
            <a:r>
              <a:rPr lang="ja-JP" altLang="en-US" dirty="0"/>
              <a:t>米国の公共図書館</a:t>
            </a:r>
          </a:p>
          <a:p>
            <a:pPr marL="0" indent="0">
              <a:buClr>
                <a:srgbClr val="FF0000"/>
              </a:buClr>
              <a:buSzPct val="140000"/>
              <a:buNone/>
            </a:pPr>
            <a:r>
              <a:rPr lang="ja-JP" altLang="en-US" dirty="0"/>
              <a:t>ニューヨーク公共図書館のリモートライブラリサービス</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14</a:t>
            </a:fld>
            <a:endParaRPr kumimoji="1" lang="ja-JP" altLang="en-US"/>
          </a:p>
        </p:txBody>
      </p:sp>
      <p:sp>
        <p:nvSpPr>
          <p:cNvPr id="9" name="正方形/長方形 8">
            <a:extLst>
              <a:ext uri="{FF2B5EF4-FFF2-40B4-BE49-F238E27FC236}">
                <a16:creationId xmlns:a16="http://schemas.microsoft.com/office/drawing/2014/main" id="{8EB23C11-D9D5-4D82-BD34-3E240DC534A2}"/>
              </a:ext>
            </a:extLst>
          </p:cNvPr>
          <p:cNvSpPr/>
          <p:nvPr/>
        </p:nvSpPr>
        <p:spPr>
          <a:xfrm>
            <a:off x="1219265" y="5457070"/>
            <a:ext cx="9164599" cy="523220"/>
          </a:xfrm>
          <a:prstGeom prst="rect">
            <a:avLst/>
          </a:prstGeom>
          <a:ln>
            <a:solidFill>
              <a:schemeClr val="tx1"/>
            </a:solidFill>
          </a:ln>
        </p:spPr>
        <p:txBody>
          <a:bodyPr wrap="square">
            <a:spAutoFit/>
          </a:bodyPr>
          <a:lstStyle/>
          <a:p>
            <a:r>
              <a:rPr lang="ja-JP" altLang="en-US" sz="1400" dirty="0"/>
              <a:t>https://covid19.healthdata.org/united-states-of-america/new-york?view=infections-testing&amp;tab=trend&amp;test=positive_tests</a:t>
            </a:r>
            <a:endParaRPr lang="en-US" altLang="ja-JP" sz="1400" dirty="0"/>
          </a:p>
          <a:p>
            <a:r>
              <a:rPr lang="en-US" altLang="ja-JP" sz="1400" dirty="0"/>
              <a:t>https://</a:t>
            </a:r>
            <a:r>
              <a:rPr lang="en-US" altLang="ja-JP" sz="1400" dirty="0" err="1"/>
              <a:t>www.cityandstateny.com</a:t>
            </a:r>
            <a:r>
              <a:rPr lang="en-US" altLang="ja-JP" sz="1400" dirty="0"/>
              <a:t>/articles/politics/new-</a:t>
            </a:r>
            <a:r>
              <a:rPr lang="en-US" altLang="ja-JP" sz="1400" dirty="0" err="1"/>
              <a:t>york</a:t>
            </a:r>
            <a:r>
              <a:rPr lang="en-US" altLang="ja-JP" sz="1400" dirty="0"/>
              <a:t>-state/new-coronavirus-</a:t>
            </a:r>
            <a:r>
              <a:rPr lang="en-US" altLang="ja-JP" sz="1400" dirty="0" err="1"/>
              <a:t>numbers.html</a:t>
            </a:r>
            <a:endParaRPr lang="ja-JP" altLang="en-US" sz="1400" dirty="0"/>
          </a:p>
        </p:txBody>
      </p:sp>
      <p:sp>
        <p:nvSpPr>
          <p:cNvPr id="11" name="コンテンツ プレースホルダー 2">
            <a:extLst>
              <a:ext uri="{FF2B5EF4-FFF2-40B4-BE49-F238E27FC236}">
                <a16:creationId xmlns:a16="http://schemas.microsoft.com/office/drawing/2014/main" id="{FD0BC99C-28AA-4495-AB14-4BD33541A2D4}"/>
              </a:ext>
            </a:extLst>
          </p:cNvPr>
          <p:cNvSpPr txBox="1">
            <a:spLocks/>
          </p:cNvSpPr>
          <p:nvPr/>
        </p:nvSpPr>
        <p:spPr>
          <a:xfrm>
            <a:off x="3939561" y="2089035"/>
            <a:ext cx="7441809" cy="646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2000" dirty="0"/>
              <a:t>ニューヨーク州感染者数推移　</a:t>
            </a:r>
            <a:r>
              <a:rPr lang="en-US" altLang="ja-JP" sz="2000" dirty="0"/>
              <a:t>2020</a:t>
            </a:r>
            <a:r>
              <a:rPr lang="ja-JP" altLang="en-US" sz="2000" dirty="0"/>
              <a:t>年</a:t>
            </a:r>
            <a:r>
              <a:rPr lang="en-US" altLang="ja-JP" sz="2000" dirty="0"/>
              <a:t>11</a:t>
            </a:r>
            <a:r>
              <a:rPr lang="ja-JP" altLang="en-US" sz="2000" dirty="0"/>
              <a:t>月</a:t>
            </a:r>
            <a:r>
              <a:rPr lang="en-US" altLang="ja-JP" sz="2000" dirty="0"/>
              <a:t>3</a:t>
            </a:r>
            <a:r>
              <a:rPr lang="ja-JP" altLang="en-US" sz="2000" dirty="0"/>
              <a:t>日感染者数</a:t>
            </a:r>
            <a:r>
              <a:rPr lang="en-US" altLang="ja-JP" sz="2000" dirty="0"/>
              <a:t>2,126</a:t>
            </a:r>
            <a:r>
              <a:rPr lang="ja-JP" altLang="en-US" sz="2000" dirty="0"/>
              <a:t>人　ニューヨーク市　感染者数　</a:t>
            </a:r>
            <a:r>
              <a:rPr lang="en-US" altLang="zh-CN" sz="2000" dirty="0"/>
              <a:t>2020</a:t>
            </a:r>
            <a:r>
              <a:rPr lang="zh-CN" altLang="en-US" sz="2000" dirty="0"/>
              <a:t>年</a:t>
            </a:r>
            <a:r>
              <a:rPr lang="en-US" altLang="zh-CN" sz="2000" dirty="0"/>
              <a:t>1</a:t>
            </a:r>
            <a:r>
              <a:rPr lang="en-US" altLang="ja-JP" sz="2000" dirty="0"/>
              <a:t>1</a:t>
            </a:r>
            <a:r>
              <a:rPr lang="zh-CN" altLang="en-US" sz="2000" dirty="0"/>
              <a:t>月</a:t>
            </a:r>
            <a:r>
              <a:rPr lang="en-US" altLang="ja-JP" sz="2000" dirty="0"/>
              <a:t>3</a:t>
            </a:r>
            <a:r>
              <a:rPr lang="zh-CN" altLang="en-US" sz="2000" dirty="0"/>
              <a:t>日感染者数</a:t>
            </a:r>
            <a:r>
              <a:rPr lang="ja-JP" altLang="en-US" sz="2000" dirty="0"/>
              <a:t>　</a:t>
            </a:r>
            <a:r>
              <a:rPr lang="en-US" altLang="ja-JP" sz="2000" dirty="0"/>
              <a:t> 795</a:t>
            </a:r>
            <a:r>
              <a:rPr lang="ja-JP" altLang="en-US" sz="2000" dirty="0"/>
              <a:t>人</a:t>
            </a:r>
            <a:endParaRPr lang="en-US" altLang="ja-JP" sz="2000" dirty="0"/>
          </a:p>
        </p:txBody>
      </p:sp>
      <p:sp>
        <p:nvSpPr>
          <p:cNvPr id="10" name="テキスト ボックス 9">
            <a:extLst>
              <a:ext uri="{FF2B5EF4-FFF2-40B4-BE49-F238E27FC236}">
                <a16:creationId xmlns:a16="http://schemas.microsoft.com/office/drawing/2014/main" id="{6F67E8BE-831F-4F09-81A5-004210ADF3AA}"/>
              </a:ext>
            </a:extLst>
          </p:cNvPr>
          <p:cNvSpPr txBox="1"/>
          <p:nvPr/>
        </p:nvSpPr>
        <p:spPr>
          <a:xfrm>
            <a:off x="1001226" y="2101355"/>
            <a:ext cx="3191553" cy="646331"/>
          </a:xfrm>
          <a:prstGeom prst="rect">
            <a:avLst/>
          </a:prstGeom>
          <a:noFill/>
        </p:spPr>
        <p:txBody>
          <a:bodyPr wrap="square" rtlCol="0">
            <a:spAutoFit/>
          </a:bodyPr>
          <a:lstStyle/>
          <a:p>
            <a:r>
              <a:rPr lang="ja-JP" altLang="en-US" dirty="0"/>
              <a:t>ニューヨーク州人口</a:t>
            </a:r>
            <a:r>
              <a:rPr lang="en-US" altLang="ja-JP" dirty="0"/>
              <a:t>1945</a:t>
            </a:r>
            <a:r>
              <a:rPr lang="ja-JP" altLang="en-US" dirty="0"/>
              <a:t>万人　ニューヨーク市人口</a:t>
            </a:r>
            <a:r>
              <a:rPr lang="en-US" altLang="ja-JP" dirty="0"/>
              <a:t>817</a:t>
            </a:r>
            <a:r>
              <a:rPr lang="ja-JP" altLang="en-US" dirty="0"/>
              <a:t>万人</a:t>
            </a:r>
            <a:endParaRPr kumimoji="1" lang="ja-JP" altLang="en-US" dirty="0"/>
          </a:p>
        </p:txBody>
      </p:sp>
      <p:pic>
        <p:nvPicPr>
          <p:cNvPr id="14" name="図 13" descr="ヒストグラム が含まれている画像&#10;&#10;自動的に生成された説明">
            <a:extLst>
              <a:ext uri="{FF2B5EF4-FFF2-40B4-BE49-F238E27FC236}">
                <a16:creationId xmlns:a16="http://schemas.microsoft.com/office/drawing/2014/main" id="{4B9630A0-E822-4342-AC67-AD0E15F79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105" y="2822136"/>
            <a:ext cx="7451789" cy="2622614"/>
          </a:xfrm>
          <a:prstGeom prst="rect">
            <a:avLst/>
          </a:prstGeom>
        </p:spPr>
      </p:pic>
    </p:spTree>
    <p:extLst>
      <p:ext uri="{BB962C8B-B14F-4D97-AF65-F5344CB8AC3E}">
        <p14:creationId xmlns:p14="http://schemas.microsoft.com/office/powerpoint/2010/main" val="645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557190"/>
            <a:ext cx="4465512" cy="1209617"/>
          </a:xfrm>
        </p:spPr>
        <p:txBody>
          <a:bodyPr>
            <a:normAutofit fontScale="90000"/>
          </a:bodyPr>
          <a:lstStyle/>
          <a:p>
            <a:r>
              <a:rPr lang="ja-JP" altLang="en-US" sz="4000" dirty="0"/>
              <a:t>３．公共図書館と　　　　リモートサービス</a:t>
            </a:r>
            <a:br>
              <a:rPr lang="ja-JP" altLang="en-US" sz="4000" dirty="0"/>
            </a:br>
            <a:endParaRPr lang="ja-JP" altLang="en-US" sz="4000" dirty="0"/>
          </a:p>
        </p:txBody>
      </p:sp>
      <p:sp>
        <p:nvSpPr>
          <p:cNvPr id="6" name="コンテンツ プレースホルダー 2"/>
          <p:cNvSpPr>
            <a:spLocks noGrp="1"/>
          </p:cNvSpPr>
          <p:nvPr>
            <p:ph idx="1"/>
          </p:nvPr>
        </p:nvSpPr>
        <p:spPr>
          <a:xfrm>
            <a:off x="648929" y="1580828"/>
            <a:ext cx="5188066" cy="4654912"/>
          </a:xfrm>
        </p:spPr>
        <p:txBody>
          <a:bodyPr>
            <a:normAutofit fontScale="92500" lnSpcReduction="10000"/>
          </a:bodyPr>
          <a:lstStyle/>
          <a:p>
            <a:pPr marL="0" indent="0">
              <a:buClr>
                <a:srgbClr val="FF0000"/>
              </a:buClr>
              <a:buSzPct val="140000"/>
              <a:buNone/>
            </a:pPr>
            <a:r>
              <a:rPr lang="ja-JP" altLang="en-US" dirty="0"/>
              <a:t>ニューヨーク公共図書館のリモートライブラリサービス</a:t>
            </a:r>
            <a:endParaRPr lang="en-US" altLang="ja-JP" dirty="0"/>
          </a:p>
          <a:p>
            <a:pPr>
              <a:buClr>
                <a:srgbClr val="FF0000"/>
              </a:buClr>
              <a:buSzPct val="140000"/>
              <a:buFont typeface="Wingdings" panose="05000000000000000000" pitchFamily="2" charset="2"/>
              <a:buChar char="Ø"/>
            </a:pPr>
            <a:r>
              <a:rPr lang="ja-JP" altLang="en-US" dirty="0"/>
              <a:t>電子書籍、データベース、デジタルコレクションなど、図書館の幅広いデジタルリソース。</a:t>
            </a:r>
            <a:endParaRPr lang="en-US" altLang="ja-JP" dirty="0"/>
          </a:p>
          <a:p>
            <a:pPr>
              <a:buClr>
                <a:srgbClr val="FF0000"/>
              </a:buClr>
              <a:buSzPct val="140000"/>
              <a:buFont typeface="Wingdings" panose="05000000000000000000" pitchFamily="2" charset="2"/>
              <a:buChar char="Ø"/>
            </a:pPr>
            <a:r>
              <a:rPr lang="en-US" altLang="ja-JP" dirty="0"/>
              <a:t>300,000</a:t>
            </a:r>
            <a:r>
              <a:rPr lang="ja-JP" altLang="en-US" dirty="0"/>
              <a:t>を超える電子書籍と電子オーディオブック。</a:t>
            </a:r>
            <a:endParaRPr lang="en-US" altLang="ja-JP" dirty="0"/>
          </a:p>
          <a:p>
            <a:pPr>
              <a:buClr>
                <a:srgbClr val="FF0000"/>
              </a:buClr>
              <a:buSzPct val="140000"/>
              <a:buFont typeface="Wingdings" panose="05000000000000000000" pitchFamily="2" charset="2"/>
              <a:buChar char="Ø"/>
            </a:pPr>
            <a:r>
              <a:rPr lang="en-US" altLang="ja-JP" dirty="0" err="1"/>
              <a:t>SimplyE</a:t>
            </a:r>
            <a:r>
              <a:rPr lang="ja-JP" altLang="en-US" dirty="0"/>
              <a:t>アプリを介して図書館カードを申請</a:t>
            </a:r>
          </a:p>
          <a:p>
            <a:pPr>
              <a:buClr>
                <a:srgbClr val="FF0000"/>
              </a:buClr>
              <a:buSzPct val="140000"/>
              <a:buFont typeface="Wingdings" panose="05000000000000000000" pitchFamily="2" charset="2"/>
              <a:buChar char="Ø"/>
            </a:pPr>
            <a:r>
              <a:rPr lang="ja-JP" altLang="en-US" dirty="0"/>
              <a:t>リモート学習リソース：キッズ＆ティーンズ</a:t>
            </a:r>
            <a:endParaRPr lang="en-US" altLang="ja-JP" dirty="0"/>
          </a:p>
          <a:p>
            <a:pPr>
              <a:buClr>
                <a:srgbClr val="FF0000"/>
              </a:buClr>
              <a:buSzPct val="140000"/>
              <a:buFont typeface="Wingdings" panose="05000000000000000000" pitchFamily="2" charset="2"/>
              <a:buChar char="Ø"/>
            </a:pPr>
            <a:r>
              <a:rPr lang="ja-JP" altLang="en-US" dirty="0"/>
              <a:t>バーチャルキャリアサービス</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15</a:t>
            </a:fld>
            <a:endParaRPr kumimoji="1" lang="ja-JP" altLang="en-US"/>
          </a:p>
        </p:txBody>
      </p:sp>
      <p:pic>
        <p:nvPicPr>
          <p:cNvPr id="7" name="図 6" descr="グラフィカル ユーザー インターフェイス&#10;&#10;自動的に生成された説明">
            <a:extLst>
              <a:ext uri="{FF2B5EF4-FFF2-40B4-BE49-F238E27FC236}">
                <a16:creationId xmlns:a16="http://schemas.microsoft.com/office/drawing/2014/main" id="{B27FDA30-1D1E-4F1C-B58F-46DE5DC6F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8800" y="297296"/>
            <a:ext cx="5614271" cy="5387255"/>
          </a:xfrm>
          <a:prstGeom prst="rect">
            <a:avLst/>
          </a:prstGeom>
          <a:ln>
            <a:solidFill>
              <a:schemeClr val="tx1"/>
            </a:solidFill>
          </a:ln>
        </p:spPr>
      </p:pic>
      <p:sp>
        <p:nvSpPr>
          <p:cNvPr id="8" name="正方形/長方形 7">
            <a:extLst>
              <a:ext uri="{FF2B5EF4-FFF2-40B4-BE49-F238E27FC236}">
                <a16:creationId xmlns:a16="http://schemas.microsoft.com/office/drawing/2014/main" id="{31DF6E50-BBC1-492E-9FB9-952AED877E52}"/>
              </a:ext>
            </a:extLst>
          </p:cNvPr>
          <p:cNvSpPr/>
          <p:nvPr/>
        </p:nvSpPr>
        <p:spPr>
          <a:xfrm>
            <a:off x="6305097" y="5821076"/>
            <a:ext cx="4611006" cy="369332"/>
          </a:xfrm>
          <a:prstGeom prst="rect">
            <a:avLst/>
          </a:prstGeom>
          <a:ln>
            <a:solidFill>
              <a:schemeClr val="tx1"/>
            </a:solidFill>
          </a:ln>
        </p:spPr>
        <p:txBody>
          <a:bodyPr wrap="none">
            <a:spAutoFit/>
          </a:bodyPr>
          <a:lstStyle/>
          <a:p>
            <a:r>
              <a:rPr lang="ja-JP" altLang="en-US" dirty="0"/>
              <a:t>https://www.nypl.org/about/remote-resources</a:t>
            </a:r>
          </a:p>
        </p:txBody>
      </p:sp>
      <p:sp>
        <p:nvSpPr>
          <p:cNvPr id="3" name="矢印: 右 2">
            <a:extLst>
              <a:ext uri="{FF2B5EF4-FFF2-40B4-BE49-F238E27FC236}">
                <a16:creationId xmlns:a16="http://schemas.microsoft.com/office/drawing/2014/main" id="{51F6A667-0F4F-4B21-B342-4472E8AA9CC2}"/>
              </a:ext>
            </a:extLst>
          </p:cNvPr>
          <p:cNvSpPr/>
          <p:nvPr/>
        </p:nvSpPr>
        <p:spPr>
          <a:xfrm rot="1952153">
            <a:off x="5258101" y="2387808"/>
            <a:ext cx="2259675" cy="265438"/>
          </a:xfrm>
          <a:prstGeom prst="rightArrow">
            <a:avLst>
              <a:gd name="adj1" fmla="val 7322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0550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622260"/>
            <a:ext cx="4465512" cy="1209617"/>
          </a:xfrm>
        </p:spPr>
        <p:txBody>
          <a:bodyPr>
            <a:normAutofit fontScale="90000"/>
          </a:bodyPr>
          <a:lstStyle/>
          <a:p>
            <a:r>
              <a:rPr lang="ja-JP" altLang="en-US" sz="4000" dirty="0"/>
              <a:t>３．公共図書館と　　　　リモートサービス</a:t>
            </a:r>
            <a:br>
              <a:rPr lang="ja-JP" altLang="en-US" sz="4000" dirty="0"/>
            </a:br>
            <a:endParaRPr lang="ja-JP" altLang="en-US" sz="4000" dirty="0"/>
          </a:p>
        </p:txBody>
      </p:sp>
      <p:sp>
        <p:nvSpPr>
          <p:cNvPr id="6" name="コンテンツ プレースホルダー 2"/>
          <p:cNvSpPr>
            <a:spLocks noGrp="1"/>
          </p:cNvSpPr>
          <p:nvPr>
            <p:ph idx="1"/>
          </p:nvPr>
        </p:nvSpPr>
        <p:spPr>
          <a:xfrm>
            <a:off x="648929" y="1580828"/>
            <a:ext cx="4598930" cy="4654912"/>
          </a:xfrm>
        </p:spPr>
        <p:txBody>
          <a:bodyPr>
            <a:normAutofit lnSpcReduction="10000"/>
          </a:bodyPr>
          <a:lstStyle/>
          <a:p>
            <a:pPr marL="0" indent="0">
              <a:buClr>
                <a:srgbClr val="FF0000"/>
              </a:buClr>
              <a:buSzPct val="140000"/>
              <a:buNone/>
            </a:pPr>
            <a:r>
              <a:rPr lang="ja-JP" altLang="en-US" dirty="0"/>
              <a:t>ニューヨーク公共図書館のバーチャルキャリアサービス</a:t>
            </a:r>
            <a:endParaRPr lang="en-US" altLang="ja-JP" dirty="0"/>
          </a:p>
          <a:p>
            <a:pPr>
              <a:buClr>
                <a:srgbClr val="FF0000"/>
              </a:buClr>
              <a:buSzPct val="140000"/>
              <a:buFont typeface="Wingdings" panose="05000000000000000000" pitchFamily="2" charset="2"/>
              <a:buChar char="Ø"/>
            </a:pPr>
            <a:r>
              <a:rPr lang="en-US" altLang="ja-JP" dirty="0"/>
              <a:t>1</a:t>
            </a:r>
            <a:r>
              <a:rPr lang="ja-JP" altLang="en-US" dirty="0"/>
              <a:t>対</a:t>
            </a:r>
            <a:r>
              <a:rPr lang="en-US" altLang="ja-JP" dirty="0"/>
              <a:t>1</a:t>
            </a:r>
            <a:r>
              <a:rPr lang="ja-JP" altLang="en-US" dirty="0"/>
              <a:t>のジョブサポート電話または</a:t>
            </a:r>
            <a:r>
              <a:rPr lang="en-US" altLang="ja-JP" dirty="0" err="1"/>
              <a:t>GoogleMeet</a:t>
            </a:r>
            <a:r>
              <a:rPr lang="ja-JP" altLang="en-US" dirty="0"/>
              <a:t>で</a:t>
            </a:r>
            <a:r>
              <a:rPr lang="en-US" altLang="ja-JP" dirty="0"/>
              <a:t>NYPL</a:t>
            </a:r>
            <a:r>
              <a:rPr lang="ja-JP" altLang="en-US" dirty="0"/>
              <a:t>のスタッフと話す</a:t>
            </a:r>
            <a:endParaRPr lang="en-US" altLang="ja-JP" dirty="0"/>
          </a:p>
          <a:p>
            <a:pPr>
              <a:buClr>
                <a:srgbClr val="FF0000"/>
              </a:buClr>
              <a:buSzPct val="140000"/>
              <a:buFont typeface="Wingdings" panose="05000000000000000000" pitchFamily="2" charset="2"/>
              <a:buChar char="Ø"/>
            </a:pPr>
            <a:r>
              <a:rPr lang="ja-JP" altLang="en-US" dirty="0"/>
              <a:t>キャリア（職業指導）と</a:t>
            </a:r>
            <a:r>
              <a:rPr lang="zh-TW" altLang="en-US" dirty="0">
                <a:latin typeface="ＭＳ Ｐゴシック" panose="020B0600070205080204" pitchFamily="50" charset="-128"/>
                <a:ea typeface="ＭＳ Ｐゴシック" panose="020B0600070205080204" pitchFamily="50" charset="-128"/>
              </a:rPr>
              <a:t>自発的治癒力</a:t>
            </a:r>
            <a:r>
              <a:rPr lang="ja-JP" altLang="en-US" dirty="0">
                <a:latin typeface="ＭＳ Ｐゴシック" panose="020B0600070205080204" pitchFamily="50" charset="-128"/>
                <a:ea typeface="ＭＳ Ｐゴシック" panose="020B0600070205080204" pitchFamily="50" charset="-128"/>
              </a:rPr>
              <a:t>を高める</a:t>
            </a:r>
            <a:r>
              <a:rPr lang="ja-JP" altLang="en-US" dirty="0"/>
              <a:t>レジリエンスコーチング・・・</a:t>
            </a:r>
            <a:r>
              <a:rPr lang="en-US" altLang="ja-JP" dirty="0"/>
              <a:t>Skype</a:t>
            </a:r>
            <a:r>
              <a:rPr lang="ja-JP" altLang="en-US" dirty="0"/>
              <a:t>または電話によるコーチング</a:t>
            </a:r>
            <a:endParaRPr lang="en-US" altLang="ja-JP" dirty="0"/>
          </a:p>
          <a:p>
            <a:pPr>
              <a:buClr>
                <a:srgbClr val="FF0000"/>
              </a:buClr>
              <a:buSzPct val="140000"/>
              <a:buFont typeface="Wingdings" panose="05000000000000000000" pitchFamily="2" charset="2"/>
              <a:buChar char="Ø"/>
            </a:pPr>
            <a:r>
              <a:rPr lang="ja-JP" altLang="en-US" dirty="0"/>
              <a:t>キャリアサービスと図書館が提供する幅広いウェビナー</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16</a:t>
            </a:fld>
            <a:endParaRPr kumimoji="1" lang="ja-JP" altLang="en-US"/>
          </a:p>
        </p:txBody>
      </p:sp>
      <p:sp>
        <p:nvSpPr>
          <p:cNvPr id="8" name="正方形/長方形 7">
            <a:extLst>
              <a:ext uri="{FF2B5EF4-FFF2-40B4-BE49-F238E27FC236}">
                <a16:creationId xmlns:a16="http://schemas.microsoft.com/office/drawing/2014/main" id="{31DF6E50-BBC1-492E-9FB9-952AED877E52}"/>
              </a:ext>
            </a:extLst>
          </p:cNvPr>
          <p:cNvSpPr/>
          <p:nvPr/>
        </p:nvSpPr>
        <p:spPr>
          <a:xfrm>
            <a:off x="5896789" y="5111638"/>
            <a:ext cx="5205290" cy="646331"/>
          </a:xfrm>
          <a:prstGeom prst="rect">
            <a:avLst/>
          </a:prstGeom>
          <a:ln>
            <a:solidFill>
              <a:schemeClr val="tx1"/>
            </a:solidFill>
          </a:ln>
        </p:spPr>
        <p:txBody>
          <a:bodyPr wrap="square">
            <a:spAutoFit/>
          </a:bodyPr>
          <a:lstStyle/>
          <a:p>
            <a:r>
              <a:rPr lang="en-US" altLang="ja-JP" dirty="0"/>
              <a:t>https://</a:t>
            </a:r>
            <a:r>
              <a:rPr lang="en-US" altLang="ja-JP" dirty="0" err="1"/>
              <a:t>www.nypl.org</a:t>
            </a:r>
            <a:r>
              <a:rPr lang="en-US" altLang="ja-JP" dirty="0"/>
              <a:t>/events/programs/2020/10/01/career-and-resilience-coaching</a:t>
            </a:r>
            <a:endParaRPr lang="ja-JP" altLang="en-US" dirty="0"/>
          </a:p>
        </p:txBody>
      </p:sp>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B1211542-7634-4431-909D-BAA34AFBE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74" y="1301858"/>
            <a:ext cx="6858607" cy="2944678"/>
          </a:xfrm>
          <a:prstGeom prst="rect">
            <a:avLst/>
          </a:prstGeom>
          <a:ln>
            <a:solidFill>
              <a:schemeClr val="tx1"/>
            </a:solidFill>
          </a:ln>
        </p:spPr>
      </p:pic>
      <p:sp>
        <p:nvSpPr>
          <p:cNvPr id="9" name="矢印: 右 8">
            <a:extLst>
              <a:ext uri="{FF2B5EF4-FFF2-40B4-BE49-F238E27FC236}">
                <a16:creationId xmlns:a16="http://schemas.microsoft.com/office/drawing/2014/main" id="{248823F9-928C-42B2-ABCC-1E53F4BF6C7E}"/>
              </a:ext>
            </a:extLst>
          </p:cNvPr>
          <p:cNvSpPr/>
          <p:nvPr/>
        </p:nvSpPr>
        <p:spPr>
          <a:xfrm rot="19626241">
            <a:off x="4748253" y="3167869"/>
            <a:ext cx="499542" cy="413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059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1DE0676B-B1D0-4FD6-AAF1-0CF85E81E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778" y="245084"/>
            <a:ext cx="6631250" cy="5263612"/>
          </a:xfrm>
          <a:prstGeom prst="rect">
            <a:avLst/>
          </a:prstGeom>
          <a:ln>
            <a:solidFill>
              <a:schemeClr val="tx1"/>
            </a:solidFill>
          </a:ln>
        </p:spPr>
      </p:pic>
      <p:sp>
        <p:nvSpPr>
          <p:cNvPr id="2" name="タイトル 1"/>
          <p:cNvSpPr>
            <a:spLocks noGrp="1"/>
          </p:cNvSpPr>
          <p:nvPr>
            <p:ph type="title"/>
          </p:nvPr>
        </p:nvSpPr>
        <p:spPr>
          <a:xfrm>
            <a:off x="648929" y="622260"/>
            <a:ext cx="4465512" cy="1209617"/>
          </a:xfrm>
        </p:spPr>
        <p:txBody>
          <a:bodyPr>
            <a:normAutofit fontScale="90000"/>
          </a:bodyPr>
          <a:lstStyle/>
          <a:p>
            <a:r>
              <a:rPr lang="ja-JP" altLang="en-US" sz="4000" dirty="0"/>
              <a:t>３．公共図書館と　　　　リモートサービス</a:t>
            </a:r>
            <a:br>
              <a:rPr lang="ja-JP" altLang="en-US" sz="4000" dirty="0"/>
            </a:br>
            <a:endParaRPr lang="ja-JP" altLang="en-US" sz="4000" dirty="0"/>
          </a:p>
        </p:txBody>
      </p:sp>
      <p:sp>
        <p:nvSpPr>
          <p:cNvPr id="6" name="コンテンツ プレースホルダー 2"/>
          <p:cNvSpPr>
            <a:spLocks noGrp="1"/>
          </p:cNvSpPr>
          <p:nvPr>
            <p:ph idx="1"/>
          </p:nvPr>
        </p:nvSpPr>
        <p:spPr>
          <a:xfrm>
            <a:off x="648928" y="1580828"/>
            <a:ext cx="4708737" cy="4654912"/>
          </a:xfrm>
        </p:spPr>
        <p:txBody>
          <a:bodyPr>
            <a:normAutofit/>
          </a:bodyPr>
          <a:lstStyle/>
          <a:p>
            <a:pPr marL="0" indent="0">
              <a:buClr>
                <a:srgbClr val="FF0000"/>
              </a:buClr>
              <a:buSzPct val="140000"/>
              <a:buNone/>
            </a:pPr>
            <a:r>
              <a:rPr lang="ja-JP" altLang="en-US" dirty="0"/>
              <a:t>ニューヨーク公立図書館は現在、段階的な再開の一環として、</a:t>
            </a:r>
            <a:r>
              <a:rPr lang="en-US" altLang="ja-JP" dirty="0"/>
              <a:t>50</a:t>
            </a:r>
            <a:r>
              <a:rPr lang="ja-JP" altLang="en-US" dirty="0"/>
              <a:t>か所で非接触で書籍の借出し返却ができるグラブアンドゴーサービスを提供。</a:t>
            </a:r>
            <a:endParaRPr lang="en-US" altLang="ja-JP" dirty="0"/>
          </a:p>
          <a:p>
            <a:pPr>
              <a:buClr>
                <a:srgbClr val="FF0000"/>
              </a:buClr>
              <a:buSzPct val="140000"/>
              <a:buFont typeface="Wingdings" panose="05000000000000000000" pitchFamily="2" charset="2"/>
              <a:buChar char="Ø"/>
            </a:pPr>
            <a:r>
              <a:rPr lang="ja-JP" altLang="en-US" dirty="0"/>
              <a:t>リモートで予約した書籍を非接触で図書館内の棚から受け取り、指定されたボックスに借りた書籍を返却できる。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17</a:t>
            </a:fld>
            <a:endParaRPr kumimoji="1" lang="ja-JP" altLang="en-US"/>
          </a:p>
        </p:txBody>
      </p:sp>
      <p:sp>
        <p:nvSpPr>
          <p:cNvPr id="8" name="正方形/長方形 7">
            <a:extLst>
              <a:ext uri="{FF2B5EF4-FFF2-40B4-BE49-F238E27FC236}">
                <a16:creationId xmlns:a16="http://schemas.microsoft.com/office/drawing/2014/main" id="{31DF6E50-BBC1-492E-9FB9-952AED877E52}"/>
              </a:ext>
            </a:extLst>
          </p:cNvPr>
          <p:cNvSpPr/>
          <p:nvPr/>
        </p:nvSpPr>
        <p:spPr>
          <a:xfrm>
            <a:off x="6834335" y="5747857"/>
            <a:ext cx="4083618" cy="369332"/>
          </a:xfrm>
          <a:prstGeom prst="rect">
            <a:avLst/>
          </a:prstGeom>
          <a:ln>
            <a:solidFill>
              <a:schemeClr val="tx1"/>
            </a:solidFill>
          </a:ln>
        </p:spPr>
        <p:txBody>
          <a:bodyPr wrap="none">
            <a:spAutoFit/>
          </a:bodyPr>
          <a:lstStyle/>
          <a:p>
            <a:r>
              <a:rPr lang="en-US" altLang="ja-JP" dirty="0"/>
              <a:t>https://</a:t>
            </a:r>
            <a:r>
              <a:rPr lang="en-US" altLang="ja-JP" dirty="0" err="1"/>
              <a:t>www.nypl.org</a:t>
            </a:r>
            <a:r>
              <a:rPr lang="en-US" altLang="ja-JP" dirty="0"/>
              <a:t>/about/grab-and-go</a:t>
            </a:r>
            <a:endParaRPr lang="ja-JP" altLang="en-US" dirty="0"/>
          </a:p>
        </p:txBody>
      </p:sp>
      <p:sp>
        <p:nvSpPr>
          <p:cNvPr id="3" name="矢印: 右 2">
            <a:extLst>
              <a:ext uri="{FF2B5EF4-FFF2-40B4-BE49-F238E27FC236}">
                <a16:creationId xmlns:a16="http://schemas.microsoft.com/office/drawing/2014/main" id="{EE6A2A9F-612A-40F9-A697-F45B1AA2CD01}"/>
              </a:ext>
            </a:extLst>
          </p:cNvPr>
          <p:cNvSpPr/>
          <p:nvPr/>
        </p:nvSpPr>
        <p:spPr>
          <a:xfrm rot="2321163">
            <a:off x="4880801" y="3199159"/>
            <a:ext cx="1014777" cy="449451"/>
          </a:xfrm>
          <a:prstGeom prst="rightArrow">
            <a:avLst/>
          </a:prstGeom>
          <a:solidFill>
            <a:srgbClr val="FF4E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568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622260"/>
            <a:ext cx="4465512" cy="1209617"/>
          </a:xfrm>
        </p:spPr>
        <p:txBody>
          <a:bodyPr>
            <a:normAutofit fontScale="90000"/>
          </a:bodyPr>
          <a:lstStyle/>
          <a:p>
            <a:r>
              <a:rPr lang="ja-JP" altLang="en-US" sz="4000" dirty="0"/>
              <a:t>３．公共図書館と　　　　リモートサービス</a:t>
            </a:r>
            <a:br>
              <a:rPr lang="ja-JP" altLang="en-US" sz="4000" dirty="0"/>
            </a:br>
            <a:endParaRPr lang="ja-JP" altLang="en-US" sz="4000" dirty="0"/>
          </a:p>
        </p:txBody>
      </p:sp>
      <p:sp>
        <p:nvSpPr>
          <p:cNvPr id="6" name="コンテンツ プレースホルダー 2"/>
          <p:cNvSpPr>
            <a:spLocks noGrp="1"/>
          </p:cNvSpPr>
          <p:nvPr>
            <p:ph idx="1"/>
          </p:nvPr>
        </p:nvSpPr>
        <p:spPr>
          <a:xfrm>
            <a:off x="648929" y="1580828"/>
            <a:ext cx="5418676" cy="4654912"/>
          </a:xfrm>
        </p:spPr>
        <p:txBody>
          <a:bodyPr>
            <a:normAutofit fontScale="92500" lnSpcReduction="20000"/>
          </a:bodyPr>
          <a:lstStyle/>
          <a:p>
            <a:pPr>
              <a:buClr>
                <a:srgbClr val="FF0000"/>
              </a:buClr>
              <a:buSzPct val="140000"/>
              <a:buFont typeface="Wingdings" panose="05000000000000000000" pitchFamily="2" charset="2"/>
              <a:buChar char="Ø"/>
            </a:pPr>
            <a:r>
              <a:rPr lang="ja-JP" altLang="en-US" dirty="0"/>
              <a:t>イベント</a:t>
            </a:r>
            <a:r>
              <a:rPr lang="ja-JP" altLang="en-US" dirty="0">
                <a:solidFill>
                  <a:srgbClr val="FF0000"/>
                </a:solidFill>
              </a:rPr>
              <a:t>：</a:t>
            </a:r>
            <a:r>
              <a:rPr lang="ja-JP" altLang="en-US" dirty="0"/>
              <a:t>ニューヨーク公立図書館は、作家の講演やパフォーマンスから展示会まで、</a:t>
            </a:r>
            <a:r>
              <a:rPr lang="en-US" altLang="ja-JP" dirty="0"/>
              <a:t>92</a:t>
            </a:r>
            <a:r>
              <a:rPr lang="ja-JP" altLang="en-US" dirty="0"/>
              <a:t>か所で年間</a:t>
            </a:r>
            <a:r>
              <a:rPr lang="en-US" altLang="ja-JP" dirty="0"/>
              <a:t>93,000</a:t>
            </a:r>
            <a:r>
              <a:rPr lang="ja-JP" altLang="en-US" dirty="0"/>
              <a:t>の無料プログラムを提供。</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a:t>
            </a:r>
            <a:r>
              <a:rPr lang="en-US" altLang="ja-JP" dirty="0"/>
              <a:t>26</a:t>
            </a:r>
            <a:r>
              <a:rPr lang="ja-JP" altLang="en-US" dirty="0"/>
              <a:t>日－</a:t>
            </a:r>
            <a:r>
              <a:rPr lang="en-US" altLang="ja-JP" dirty="0"/>
              <a:t>12</a:t>
            </a:r>
            <a:r>
              <a:rPr lang="ja-JP" altLang="en-US" dirty="0"/>
              <a:t>月末でイベント総数</a:t>
            </a:r>
            <a:r>
              <a:rPr lang="en-US" altLang="ja-JP" dirty="0"/>
              <a:t>1,174</a:t>
            </a:r>
            <a:r>
              <a:rPr lang="ja-JP" altLang="en-US" dirty="0"/>
              <a:t>件。</a:t>
            </a:r>
            <a:endParaRPr lang="en-US" altLang="ja-JP" dirty="0"/>
          </a:p>
          <a:p>
            <a:pPr>
              <a:buClr>
                <a:srgbClr val="FF0000"/>
              </a:buClr>
              <a:buSzPct val="140000"/>
              <a:buFont typeface="Wingdings" panose="05000000000000000000" pitchFamily="2" charset="2"/>
              <a:buChar char="Ø"/>
            </a:pPr>
            <a:r>
              <a:rPr lang="ja-JP" altLang="en-US" dirty="0"/>
              <a:t>オンサイトイベント（館内）</a:t>
            </a:r>
            <a:r>
              <a:rPr lang="en-US" altLang="ja-JP" dirty="0"/>
              <a:t>328</a:t>
            </a:r>
            <a:r>
              <a:rPr lang="ja-JP" altLang="en-US" dirty="0"/>
              <a:t>件：就業相談（</a:t>
            </a:r>
            <a:r>
              <a:rPr lang="en-US" altLang="ja-JP" dirty="0"/>
              <a:t>Google Meet</a:t>
            </a:r>
            <a:r>
              <a:rPr lang="ja-JP" altLang="en-US" dirty="0"/>
              <a:t>または電話）、お話会（キャンセルが多い）、レゴでの創作（キャンセルが多い）など</a:t>
            </a: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月中の館内でのイベントはほぼキャンセルされている。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18</a:t>
            </a:fld>
            <a:endParaRPr kumimoji="1" lang="ja-JP" altLang="en-US"/>
          </a:p>
        </p:txBody>
      </p:sp>
      <p:sp>
        <p:nvSpPr>
          <p:cNvPr id="8" name="正方形/長方形 7">
            <a:extLst>
              <a:ext uri="{FF2B5EF4-FFF2-40B4-BE49-F238E27FC236}">
                <a16:creationId xmlns:a16="http://schemas.microsoft.com/office/drawing/2014/main" id="{31DF6E50-BBC1-492E-9FB9-952AED877E52}"/>
              </a:ext>
            </a:extLst>
          </p:cNvPr>
          <p:cNvSpPr/>
          <p:nvPr/>
        </p:nvSpPr>
        <p:spPr>
          <a:xfrm>
            <a:off x="7149879" y="4926637"/>
            <a:ext cx="2921441" cy="369332"/>
          </a:xfrm>
          <a:prstGeom prst="rect">
            <a:avLst/>
          </a:prstGeom>
          <a:ln>
            <a:solidFill>
              <a:schemeClr val="tx1"/>
            </a:solidFill>
          </a:ln>
        </p:spPr>
        <p:txBody>
          <a:bodyPr wrap="none">
            <a:spAutoFit/>
          </a:bodyPr>
          <a:lstStyle/>
          <a:p>
            <a:r>
              <a:rPr lang="en-US" altLang="ja-JP" dirty="0"/>
              <a:t>https://</a:t>
            </a:r>
            <a:r>
              <a:rPr lang="en-US" altLang="ja-JP" dirty="0" err="1"/>
              <a:t>www.nypl.org</a:t>
            </a:r>
            <a:r>
              <a:rPr lang="en-US" altLang="ja-JP" dirty="0"/>
              <a:t>/events</a:t>
            </a:r>
            <a:endParaRPr lang="ja-JP" altLang="en-US" dirty="0"/>
          </a:p>
        </p:txBody>
      </p:sp>
      <p:pic>
        <p:nvPicPr>
          <p:cNvPr id="5" name="図 4" descr="グラフィカル ユーザー インターフェイス, テキスト&#10;&#10;自動的に生成された説明">
            <a:extLst>
              <a:ext uri="{FF2B5EF4-FFF2-40B4-BE49-F238E27FC236}">
                <a16:creationId xmlns:a16="http://schemas.microsoft.com/office/drawing/2014/main" id="{837D7E6A-EF85-47C3-99F9-132C62008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605" y="1580828"/>
            <a:ext cx="5651849" cy="3024092"/>
          </a:xfrm>
          <a:prstGeom prst="rect">
            <a:avLst/>
          </a:prstGeom>
        </p:spPr>
      </p:pic>
      <p:sp>
        <p:nvSpPr>
          <p:cNvPr id="7" name="矢印: 右 6">
            <a:extLst>
              <a:ext uri="{FF2B5EF4-FFF2-40B4-BE49-F238E27FC236}">
                <a16:creationId xmlns:a16="http://schemas.microsoft.com/office/drawing/2014/main" id="{5C02B8CC-8E77-4283-ACFE-C8B113A63292}"/>
              </a:ext>
            </a:extLst>
          </p:cNvPr>
          <p:cNvSpPr/>
          <p:nvPr/>
        </p:nvSpPr>
        <p:spPr>
          <a:xfrm rot="1541585">
            <a:off x="6226814" y="3151989"/>
            <a:ext cx="1159339" cy="60443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2642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622260"/>
            <a:ext cx="4465512" cy="1209617"/>
          </a:xfrm>
        </p:spPr>
        <p:txBody>
          <a:bodyPr>
            <a:normAutofit fontScale="90000"/>
          </a:bodyPr>
          <a:lstStyle/>
          <a:p>
            <a:r>
              <a:rPr lang="ja-JP" altLang="en-US" sz="4000" dirty="0"/>
              <a:t>３．公共図書館と　　　　リモートサービス</a:t>
            </a:r>
            <a:br>
              <a:rPr lang="ja-JP" altLang="en-US" sz="4000" dirty="0"/>
            </a:br>
            <a:endParaRPr lang="ja-JP" altLang="en-US" sz="4000" dirty="0"/>
          </a:p>
        </p:txBody>
      </p:sp>
      <p:sp>
        <p:nvSpPr>
          <p:cNvPr id="6" name="コンテンツ プレースホルダー 2"/>
          <p:cNvSpPr>
            <a:spLocks noGrp="1"/>
          </p:cNvSpPr>
          <p:nvPr>
            <p:ph idx="1"/>
          </p:nvPr>
        </p:nvSpPr>
        <p:spPr>
          <a:xfrm>
            <a:off x="648929" y="1580828"/>
            <a:ext cx="5418676" cy="4654912"/>
          </a:xfrm>
        </p:spPr>
        <p:txBody>
          <a:bodyPr>
            <a:normAutofit/>
          </a:bodyPr>
          <a:lstStyle/>
          <a:p>
            <a:pPr>
              <a:buClr>
                <a:srgbClr val="FF0000"/>
              </a:buClr>
              <a:buSzPct val="140000"/>
              <a:buFont typeface="Wingdings" panose="05000000000000000000" pitchFamily="2" charset="2"/>
              <a:buChar char="Ø"/>
            </a:pPr>
            <a:r>
              <a:rPr lang="ja-JP" altLang="en-US" dirty="0"/>
              <a:t>イベント</a:t>
            </a:r>
            <a:r>
              <a:rPr lang="ja-JP" altLang="en-US" dirty="0">
                <a:solidFill>
                  <a:srgbClr val="FF0000"/>
                </a:solidFill>
              </a:rPr>
              <a:t>：</a:t>
            </a:r>
            <a:r>
              <a:rPr lang="en-US" altLang="ja-JP" dirty="0"/>
              <a:t>10</a:t>
            </a:r>
            <a:r>
              <a:rPr lang="ja-JP" altLang="en-US" dirty="0"/>
              <a:t>月</a:t>
            </a:r>
            <a:r>
              <a:rPr lang="en-US" altLang="ja-JP" dirty="0"/>
              <a:t>26</a:t>
            </a:r>
            <a:r>
              <a:rPr lang="ja-JP" altLang="en-US" dirty="0"/>
              <a:t>日－</a:t>
            </a:r>
            <a:r>
              <a:rPr lang="en-US" altLang="ja-JP" dirty="0"/>
              <a:t>12</a:t>
            </a:r>
            <a:r>
              <a:rPr lang="ja-JP" altLang="en-US" dirty="0"/>
              <a:t>月末でイベント総数</a:t>
            </a:r>
            <a:r>
              <a:rPr lang="en-US" altLang="ja-JP" dirty="0"/>
              <a:t>1,174</a:t>
            </a:r>
            <a:r>
              <a:rPr lang="ja-JP" altLang="en-US" dirty="0"/>
              <a:t>件。</a:t>
            </a:r>
            <a:endParaRPr lang="en-US" altLang="ja-JP" dirty="0"/>
          </a:p>
          <a:p>
            <a:pPr>
              <a:buClr>
                <a:srgbClr val="FF0000"/>
              </a:buClr>
              <a:buSzPct val="140000"/>
              <a:buFont typeface="Wingdings" panose="05000000000000000000" pitchFamily="2" charset="2"/>
              <a:buChar char="Ø"/>
            </a:pPr>
            <a:r>
              <a:rPr lang="ja-JP" altLang="en-US" dirty="0"/>
              <a:t>オンライン（リモート）イベント数</a:t>
            </a:r>
            <a:r>
              <a:rPr lang="en-US" altLang="ja-JP" dirty="0"/>
              <a:t>846</a:t>
            </a:r>
            <a:r>
              <a:rPr lang="ja-JP" altLang="en-US" dirty="0"/>
              <a:t>件（</a:t>
            </a:r>
            <a:r>
              <a:rPr lang="en-US" altLang="ja-JP" dirty="0"/>
              <a:t>72</a:t>
            </a:r>
            <a:r>
              <a:rPr lang="ja-JP" altLang="en-US" dirty="0"/>
              <a:t>％）。</a:t>
            </a:r>
            <a:endParaRPr lang="en-US" altLang="ja-JP" dirty="0"/>
          </a:p>
          <a:p>
            <a:pPr>
              <a:buClr>
                <a:srgbClr val="FF0000"/>
              </a:buClr>
              <a:buSzPct val="140000"/>
              <a:buFont typeface="Wingdings" panose="05000000000000000000" pitchFamily="2" charset="2"/>
              <a:buChar char="Ø"/>
            </a:pPr>
            <a:r>
              <a:rPr lang="ja-JP" altLang="en-US" dirty="0"/>
              <a:t>オンライン読書会、電子書籍利用法、就職支援、書き方、手芸、メイカー工作、財務カウンセリングなど。</a:t>
            </a:r>
            <a:endParaRPr lang="en-US" altLang="ja-JP" dirty="0"/>
          </a:p>
          <a:p>
            <a:pPr>
              <a:buClr>
                <a:srgbClr val="FF0000"/>
              </a:buClr>
              <a:buSzPct val="140000"/>
              <a:buFont typeface="Wingdings" panose="05000000000000000000" pitchFamily="2" charset="2"/>
              <a:buChar char="Ø"/>
            </a:pPr>
            <a:r>
              <a:rPr lang="en-US" altLang="ja-JP" dirty="0"/>
              <a:t>Google Meet</a:t>
            </a:r>
            <a:r>
              <a:rPr lang="ja-JP" altLang="en-US" dirty="0"/>
              <a:t>の使用が多い。</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19</a:t>
            </a:fld>
            <a:endParaRPr kumimoji="1" lang="ja-JP" altLang="en-US"/>
          </a:p>
        </p:txBody>
      </p:sp>
      <p:sp>
        <p:nvSpPr>
          <p:cNvPr id="8" name="正方形/長方形 7">
            <a:extLst>
              <a:ext uri="{FF2B5EF4-FFF2-40B4-BE49-F238E27FC236}">
                <a16:creationId xmlns:a16="http://schemas.microsoft.com/office/drawing/2014/main" id="{31DF6E50-BBC1-492E-9FB9-952AED877E52}"/>
              </a:ext>
            </a:extLst>
          </p:cNvPr>
          <p:cNvSpPr/>
          <p:nvPr/>
        </p:nvSpPr>
        <p:spPr>
          <a:xfrm>
            <a:off x="6716535" y="5169046"/>
            <a:ext cx="4611006" cy="369332"/>
          </a:xfrm>
          <a:prstGeom prst="rect">
            <a:avLst/>
          </a:prstGeom>
          <a:ln>
            <a:solidFill>
              <a:schemeClr val="accent1">
                <a:shade val="50000"/>
              </a:schemeClr>
            </a:solidFill>
          </a:ln>
        </p:spPr>
        <p:txBody>
          <a:bodyPr wrap="none">
            <a:spAutoFit/>
          </a:bodyPr>
          <a:lstStyle/>
          <a:p>
            <a:r>
              <a:rPr lang="en-US" altLang="ja-JP" dirty="0"/>
              <a:t>https://</a:t>
            </a:r>
            <a:r>
              <a:rPr lang="en-US" altLang="ja-JP" dirty="0" err="1"/>
              <a:t>www.nypl.org</a:t>
            </a:r>
            <a:r>
              <a:rPr lang="en-US" altLang="ja-JP" dirty="0"/>
              <a:t>/events/calendar/online</a:t>
            </a:r>
            <a:endParaRPr lang="ja-JP" altLang="en-US" dirty="0"/>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B648CD5-0877-44FC-B91D-1F4FB4CA5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75" y="1397766"/>
            <a:ext cx="5885715" cy="3669610"/>
          </a:xfrm>
          <a:prstGeom prst="rect">
            <a:avLst/>
          </a:prstGeom>
          <a:ln>
            <a:solidFill>
              <a:schemeClr val="accent1">
                <a:shade val="50000"/>
              </a:schemeClr>
            </a:solidFill>
          </a:ln>
        </p:spPr>
      </p:pic>
      <p:sp>
        <p:nvSpPr>
          <p:cNvPr id="10" name="矢印: 右 9">
            <a:extLst>
              <a:ext uri="{FF2B5EF4-FFF2-40B4-BE49-F238E27FC236}">
                <a16:creationId xmlns:a16="http://schemas.microsoft.com/office/drawing/2014/main" id="{DF07AC26-10DA-4853-A5C1-7065FCE3CE4F}"/>
              </a:ext>
            </a:extLst>
          </p:cNvPr>
          <p:cNvSpPr/>
          <p:nvPr/>
        </p:nvSpPr>
        <p:spPr>
          <a:xfrm>
            <a:off x="5885715" y="2478810"/>
            <a:ext cx="1584628" cy="449451"/>
          </a:xfrm>
          <a:prstGeom prst="rightArrow">
            <a:avLst/>
          </a:prstGeom>
          <a:solidFill>
            <a:srgbClr val="FF4E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131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63762" y="496851"/>
            <a:ext cx="11064476" cy="1026104"/>
          </a:xfrm>
        </p:spPr>
        <p:txBody>
          <a:bodyPr>
            <a:normAutofit/>
          </a:bodyPr>
          <a:lstStyle/>
          <a:p>
            <a:r>
              <a:rPr lang="ja-JP" altLang="en-US" dirty="0"/>
              <a:t>概要</a:t>
            </a:r>
            <a:endParaRPr kumimoji="1" lang="ja-JP" altLang="en-US" dirty="0"/>
          </a:p>
        </p:txBody>
      </p:sp>
      <p:sp>
        <p:nvSpPr>
          <p:cNvPr id="4" name="スライド番号プレースホルダー 3"/>
          <p:cNvSpPr>
            <a:spLocks noGrp="1"/>
          </p:cNvSpPr>
          <p:nvPr>
            <p:ph type="sldNum" sz="quarter" idx="12"/>
          </p:nvPr>
        </p:nvSpPr>
        <p:spPr>
          <a:xfrm>
            <a:off x="8742603" y="6492875"/>
            <a:ext cx="2743200" cy="365125"/>
          </a:xfrm>
        </p:spPr>
        <p:txBody>
          <a:bodyPr/>
          <a:lstStyle/>
          <a:p>
            <a:fld id="{68C83FC3-F984-477D-B632-E79C50B9098C}" type="slidenum">
              <a:rPr kumimoji="1" lang="ja-JP" altLang="en-US" smtClean="0"/>
              <a:t>2</a:t>
            </a:fld>
            <a:endParaRPr kumimoji="1" lang="ja-JP" altLang="en-US"/>
          </a:p>
        </p:txBody>
      </p:sp>
      <p:sp>
        <p:nvSpPr>
          <p:cNvPr id="6" name="コンテンツ プレースホルダー 2"/>
          <p:cNvSpPr>
            <a:spLocks noGrp="1"/>
          </p:cNvSpPr>
          <p:nvPr>
            <p:ph idx="1"/>
          </p:nvPr>
        </p:nvSpPr>
        <p:spPr>
          <a:xfrm>
            <a:off x="563762" y="1653483"/>
            <a:ext cx="11064476" cy="4707666"/>
          </a:xfrm>
        </p:spPr>
        <p:txBody>
          <a:bodyPr>
            <a:noAutofit/>
          </a:bodyPr>
          <a:lstStyle/>
          <a:p>
            <a:pPr marL="742950" indent="-742950">
              <a:buClr>
                <a:srgbClr val="FF0000"/>
              </a:buClr>
              <a:buSzPct val="140000"/>
              <a:buFont typeface="+mj-lt"/>
              <a:buAutoNum type="arabicPeriod"/>
            </a:pPr>
            <a:r>
              <a:rPr lang="ja-JP" altLang="en-US" sz="4000" dirty="0"/>
              <a:t>コロナウイルス感染症の今</a:t>
            </a:r>
            <a:endParaRPr lang="en-US" altLang="ja-JP" sz="4000" dirty="0"/>
          </a:p>
          <a:p>
            <a:pPr marL="742950" indent="-742950">
              <a:buClr>
                <a:srgbClr val="FF0000"/>
              </a:buClr>
              <a:buSzPct val="140000"/>
              <a:buFont typeface="+mj-lt"/>
              <a:buAutoNum type="arabicPeriod"/>
            </a:pPr>
            <a:r>
              <a:rPr lang="ja-JP" altLang="en-US" sz="4000" dirty="0"/>
              <a:t>コロナウイルス感染症と公共図書館</a:t>
            </a:r>
            <a:endParaRPr lang="en-US" altLang="ja-JP" sz="4000" dirty="0"/>
          </a:p>
          <a:p>
            <a:pPr marL="742950" indent="-742950">
              <a:buClr>
                <a:srgbClr val="FF0000"/>
              </a:buClr>
              <a:buSzPct val="140000"/>
              <a:buFont typeface="+mj-lt"/>
              <a:buAutoNum type="arabicPeriod"/>
            </a:pPr>
            <a:r>
              <a:rPr lang="ja-JP" altLang="en-US" sz="4000" dirty="0"/>
              <a:t>公共図書館とリモートサービス</a:t>
            </a:r>
            <a:endParaRPr lang="en-US" altLang="ja-JP" sz="4000" dirty="0"/>
          </a:p>
          <a:p>
            <a:pPr marL="742950" indent="-742950">
              <a:buClr>
                <a:srgbClr val="FF0000"/>
              </a:buClr>
              <a:buSzPct val="140000"/>
              <a:buFont typeface="+mj-lt"/>
              <a:buAutoNum type="arabicPeriod"/>
            </a:pPr>
            <a:r>
              <a:rPr lang="ja-JP" altLang="en-US" sz="4000" dirty="0"/>
              <a:t>海外の公共図書館でのリモートサービスの試み</a:t>
            </a:r>
            <a:endParaRPr lang="en-US" altLang="ja-JP" sz="4000" dirty="0"/>
          </a:p>
          <a:p>
            <a:pPr marL="742950" indent="-742950">
              <a:buClr>
                <a:srgbClr val="FF0000"/>
              </a:buClr>
              <a:buSzPct val="140000"/>
              <a:buFont typeface="+mj-lt"/>
              <a:buAutoNum type="arabicPeriod"/>
            </a:pPr>
            <a:r>
              <a:rPr lang="ja-JP" altLang="en-US" sz="4000" dirty="0"/>
              <a:t>国内の公共図書館でのリモートサービスの試み</a:t>
            </a:r>
          </a:p>
          <a:p>
            <a:pPr marL="742950" indent="-742950">
              <a:buClr>
                <a:srgbClr val="FF0000"/>
              </a:buClr>
              <a:buSzPct val="140000"/>
              <a:buFont typeface="+mj-lt"/>
              <a:buAutoNum type="arabicPeriod"/>
            </a:pPr>
            <a:r>
              <a:rPr lang="ja-JP" altLang="en-US" sz="4000" dirty="0"/>
              <a:t>公共図書館リモートサービスの今後の可能性</a:t>
            </a:r>
            <a:endParaRPr lang="en-US" altLang="ja-JP" sz="3200" dirty="0"/>
          </a:p>
        </p:txBody>
      </p:sp>
    </p:spTree>
    <p:extLst>
      <p:ext uri="{BB962C8B-B14F-4D97-AF65-F5344CB8AC3E}">
        <p14:creationId xmlns:p14="http://schemas.microsoft.com/office/powerpoint/2010/main" val="380984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図 15">
            <a:extLst>
              <a:ext uri="{FF2B5EF4-FFF2-40B4-BE49-F238E27FC236}">
                <a16:creationId xmlns:a16="http://schemas.microsoft.com/office/drawing/2014/main" id="{18C0A5B9-64A7-4DA7-8304-E8F8F9FD8820}"/>
              </a:ext>
            </a:extLst>
          </p:cNvPr>
          <p:cNvPicPr/>
          <p:nvPr/>
        </p:nvPicPr>
        <p:blipFill rotWithShape="1">
          <a:blip r:embed="rId2" cstate="print">
            <a:extLst>
              <a:ext uri="{28A0092B-C50C-407E-A947-70E740481C1C}">
                <a14:useLocalDpi xmlns:a14="http://schemas.microsoft.com/office/drawing/2010/main" val="0"/>
              </a:ext>
            </a:extLst>
          </a:blip>
          <a:srcRect r="16418"/>
          <a:stretch/>
        </p:blipFill>
        <p:spPr>
          <a:xfrm rot="10800000">
            <a:off x="-6" y="10"/>
            <a:ext cx="7642746" cy="6857990"/>
          </a:xfrm>
          <a:prstGeom prst="rect">
            <a:avLst/>
          </a:prstGeom>
        </p:spPr>
      </p:pic>
      <p:sp>
        <p:nvSpPr>
          <p:cNvPr id="24" name="Rectangle 23">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841248" y="4152624"/>
            <a:ext cx="2112264" cy="1920240"/>
          </a:xfrm>
        </p:spPr>
        <p:txBody>
          <a:bodyPr>
            <a:normAutofit/>
          </a:bodyPr>
          <a:lstStyle/>
          <a:p>
            <a:r>
              <a:rPr lang="ja-JP" altLang="en-US" sz="2400" b="1" dirty="0"/>
              <a:t>４．海外の公共図書館でのリモートサービスの試み</a:t>
            </a:r>
          </a:p>
        </p:txBody>
      </p:sp>
      <p:pic>
        <p:nvPicPr>
          <p:cNvPr id="17" name="図 16">
            <a:extLst>
              <a:ext uri="{FF2B5EF4-FFF2-40B4-BE49-F238E27FC236}">
                <a16:creationId xmlns:a16="http://schemas.microsoft.com/office/drawing/2014/main" id="{BE8490B7-8E0C-4D1F-A914-8F2301D579DB}"/>
              </a:ext>
            </a:extLst>
          </p:cNvPr>
          <p:cNvPicPr/>
          <p:nvPr/>
        </p:nvPicPr>
        <p:blipFill rotWithShape="1">
          <a:blip r:embed="rId3" cstate="print">
            <a:extLst>
              <a:ext uri="{28A0092B-C50C-407E-A947-70E740481C1C}">
                <a14:useLocalDpi xmlns:a14="http://schemas.microsoft.com/office/drawing/2010/main" val="0"/>
              </a:ext>
            </a:extLst>
          </a:blip>
          <a:srcRect r="1754" b="-1"/>
          <a:stretch/>
        </p:blipFill>
        <p:spPr>
          <a:xfrm rot="10800000">
            <a:off x="7726097" y="3438672"/>
            <a:ext cx="4382546" cy="3345645"/>
          </a:xfrm>
          <a:prstGeom prst="rect">
            <a:avLst/>
          </a:prstGeom>
        </p:spPr>
      </p:pic>
      <p:sp>
        <p:nvSpPr>
          <p:cNvPr id="26" name="Rectangle 25">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コンテンツ プレースホルダー 2"/>
          <p:cNvSpPr>
            <a:spLocks noGrp="1"/>
          </p:cNvSpPr>
          <p:nvPr>
            <p:ph idx="1"/>
          </p:nvPr>
        </p:nvSpPr>
        <p:spPr>
          <a:xfrm>
            <a:off x="3364992" y="4151376"/>
            <a:ext cx="3319272" cy="1920240"/>
          </a:xfrm>
        </p:spPr>
        <p:txBody>
          <a:bodyPr anchor="ctr">
            <a:normAutofit/>
          </a:bodyPr>
          <a:lstStyle/>
          <a:p>
            <a:pPr marL="0" indent="0">
              <a:buClr>
                <a:srgbClr val="FF0000"/>
              </a:buClr>
              <a:buSzPct val="140000"/>
              <a:buNone/>
            </a:pPr>
            <a:r>
              <a:rPr lang="ja-JP" altLang="en-US" sz="2400" b="1" dirty="0"/>
              <a:t>米国の公共図書館</a:t>
            </a:r>
            <a:endParaRPr lang="en-US" altLang="ja-JP" sz="2400" b="1" dirty="0"/>
          </a:p>
          <a:p>
            <a:pPr>
              <a:buClr>
                <a:srgbClr val="FF0000"/>
              </a:buClr>
              <a:buSzPct val="140000"/>
              <a:buFont typeface="Wingdings" panose="05000000000000000000" pitchFamily="2" charset="2"/>
              <a:buChar char="Ø"/>
            </a:pPr>
            <a:r>
              <a:rPr lang="ja-JP" altLang="en-US" sz="2600" dirty="0"/>
              <a:t>コロンバス市中央図書館（オハイオ州</a:t>
            </a:r>
            <a:r>
              <a:rPr lang="en-US" altLang="ja-JP" sz="2600" dirty="0"/>
              <a:t>:</a:t>
            </a:r>
            <a:r>
              <a:rPr lang="ja-JP" altLang="en-US" sz="2600" dirty="0"/>
              <a:t>人口</a:t>
            </a:r>
            <a:r>
              <a:rPr lang="en-US" altLang="ja-JP" sz="2600" dirty="0"/>
              <a:t>1,170</a:t>
            </a:r>
            <a:r>
              <a:rPr lang="ja-JP" altLang="en-US" sz="2600" dirty="0"/>
              <a:t>万人）</a:t>
            </a:r>
            <a:endParaRPr lang="ja-JP" altLang="en-US" sz="1700" dirty="0"/>
          </a:p>
        </p:txBody>
      </p:sp>
      <p:pic>
        <p:nvPicPr>
          <p:cNvPr id="14" name="図 13" descr="教会の建物&#10;&#10;自動的に生成された説明">
            <a:extLst>
              <a:ext uri="{FF2B5EF4-FFF2-40B4-BE49-F238E27FC236}">
                <a16:creationId xmlns:a16="http://schemas.microsoft.com/office/drawing/2014/main" id="{F1E67A5D-278F-41F1-BFD2-BEA99DC86218}"/>
              </a:ext>
            </a:extLst>
          </p:cNvPr>
          <p:cNvPicPr/>
          <p:nvPr/>
        </p:nvPicPr>
        <p:blipFill rotWithShape="1">
          <a:blip r:embed="rId4" cstate="print">
            <a:extLst>
              <a:ext uri="{28A0092B-C50C-407E-A947-70E740481C1C}">
                <a14:useLocalDpi xmlns:a14="http://schemas.microsoft.com/office/drawing/2010/main"/>
              </a:ext>
            </a:extLst>
          </a:blip>
          <a:srcRect l="3070" r="12767" b="-1"/>
          <a:stretch/>
        </p:blipFill>
        <p:spPr bwMode="auto">
          <a:xfrm>
            <a:off x="7726097" y="-1"/>
            <a:ext cx="4382545" cy="3345646"/>
          </a:xfrm>
          <a:prstGeom prst="rect">
            <a:avLst/>
          </a:prstGeom>
          <a:noFill/>
        </p:spPr>
      </p:pic>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a:solidFill>
                  <a:schemeClr val="bg1"/>
                </a:solidFill>
              </a:rPr>
              <a:pPr>
                <a:spcAft>
                  <a:spcPts val="600"/>
                </a:spcAft>
              </a:pPr>
              <a:t>20</a:t>
            </a:fld>
            <a:endParaRPr kumimoji="1" lang="ja-JP" altLang="en-US">
              <a:solidFill>
                <a:schemeClr val="bg1"/>
              </a:solidFill>
            </a:endParaRPr>
          </a:p>
        </p:txBody>
      </p:sp>
    </p:spTree>
    <p:extLst>
      <p:ext uri="{BB962C8B-B14F-4D97-AF65-F5344CB8AC3E}">
        <p14:creationId xmlns:p14="http://schemas.microsoft.com/office/powerpoint/2010/main" val="709051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10609407" cy="620681"/>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739405" y="1234907"/>
            <a:ext cx="10428452" cy="3900334"/>
          </a:xfrm>
        </p:spPr>
        <p:txBody>
          <a:bodyPr>
            <a:normAutofit/>
          </a:bodyPr>
          <a:lstStyle/>
          <a:p>
            <a:pPr marL="0" indent="0">
              <a:buClr>
                <a:srgbClr val="FF0000"/>
              </a:buClr>
              <a:buSzPct val="140000"/>
              <a:buNone/>
            </a:pPr>
            <a:r>
              <a:rPr lang="ja-JP" altLang="en-US" dirty="0"/>
              <a:t>米国の公共図書館</a:t>
            </a:r>
            <a:endParaRPr lang="en-US" altLang="ja-JP" dirty="0"/>
          </a:p>
          <a:p>
            <a:pPr>
              <a:buClr>
                <a:srgbClr val="FF0000"/>
              </a:buClr>
              <a:buSzPct val="140000"/>
              <a:buFont typeface="Wingdings" panose="05000000000000000000" pitchFamily="2" charset="2"/>
              <a:buChar char="Ø"/>
            </a:pPr>
            <a:r>
              <a:rPr lang="ja-JP" altLang="en-US" dirty="0"/>
              <a:t>コロンバス市中央図書館（オハイオ州</a:t>
            </a:r>
            <a:r>
              <a:rPr lang="en-US" altLang="ja-JP" dirty="0"/>
              <a:t>:</a:t>
            </a:r>
            <a:r>
              <a:rPr lang="ja-JP" altLang="en-US" dirty="0"/>
              <a:t>人口</a:t>
            </a:r>
            <a:r>
              <a:rPr lang="en-US" altLang="ja-JP" dirty="0"/>
              <a:t>1,170</a:t>
            </a:r>
            <a:r>
              <a:rPr lang="ja-JP" altLang="en-US" dirty="0"/>
              <a:t>万人）</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21</a:t>
            </a:fld>
            <a:endParaRPr kumimoji="1" lang="ja-JP" altLang="en-US"/>
          </a:p>
        </p:txBody>
      </p:sp>
      <p:sp>
        <p:nvSpPr>
          <p:cNvPr id="3" name="正方形/長方形 2">
            <a:extLst>
              <a:ext uri="{FF2B5EF4-FFF2-40B4-BE49-F238E27FC236}">
                <a16:creationId xmlns:a16="http://schemas.microsoft.com/office/drawing/2014/main" id="{865B8453-37DE-4DA9-836F-F701B18B170B}"/>
              </a:ext>
            </a:extLst>
          </p:cNvPr>
          <p:cNvSpPr/>
          <p:nvPr/>
        </p:nvSpPr>
        <p:spPr>
          <a:xfrm>
            <a:off x="1290811" y="6045756"/>
            <a:ext cx="8941760" cy="307777"/>
          </a:xfrm>
          <a:prstGeom prst="rect">
            <a:avLst/>
          </a:prstGeom>
          <a:ln>
            <a:solidFill>
              <a:schemeClr val="tx1"/>
            </a:solidFill>
          </a:ln>
        </p:spPr>
        <p:txBody>
          <a:bodyPr wrap="square">
            <a:spAutoFit/>
          </a:bodyPr>
          <a:lstStyle/>
          <a:p>
            <a:r>
              <a:rPr lang="ja-JP" altLang="en-US" sz="1400" dirty="0"/>
              <a:t>https://covid19.healthdata.org/united-states-of-america/ohio?view=infections-testing&amp;tab=trend&amp;test=positive_tests</a:t>
            </a:r>
          </a:p>
        </p:txBody>
      </p:sp>
      <p:sp>
        <p:nvSpPr>
          <p:cNvPr id="9" name="テキスト ボックス 8">
            <a:extLst>
              <a:ext uri="{FF2B5EF4-FFF2-40B4-BE49-F238E27FC236}">
                <a16:creationId xmlns:a16="http://schemas.microsoft.com/office/drawing/2014/main" id="{4C94A5DF-E2B9-42D4-ACA9-21E92C7CD0F6}"/>
              </a:ext>
            </a:extLst>
          </p:cNvPr>
          <p:cNvSpPr txBox="1"/>
          <p:nvPr/>
        </p:nvSpPr>
        <p:spPr>
          <a:xfrm>
            <a:off x="3312238" y="5593324"/>
            <a:ext cx="4898906" cy="369332"/>
          </a:xfrm>
          <a:prstGeom prst="rect">
            <a:avLst/>
          </a:prstGeom>
          <a:solidFill>
            <a:schemeClr val="bg1"/>
          </a:solidFill>
        </p:spPr>
        <p:txBody>
          <a:bodyPr wrap="square" rtlCol="0">
            <a:spAutoFit/>
          </a:bodyPr>
          <a:lstStyle/>
          <a:p>
            <a:r>
              <a:rPr kumimoji="1" lang="ja-JP" altLang="en-US" dirty="0"/>
              <a:t>オハイオ州感染者数　</a:t>
            </a:r>
            <a:r>
              <a:rPr kumimoji="1" lang="en-US" altLang="ja-JP" dirty="0"/>
              <a:t>2020</a:t>
            </a:r>
            <a:r>
              <a:rPr kumimoji="1" lang="ja-JP" altLang="en-US" dirty="0"/>
              <a:t>年</a:t>
            </a:r>
            <a:r>
              <a:rPr kumimoji="1" lang="en-US" altLang="ja-JP" dirty="0"/>
              <a:t>10</a:t>
            </a:r>
            <a:r>
              <a:rPr kumimoji="1" lang="ja-JP" altLang="en-US" dirty="0"/>
              <a:t>月</a:t>
            </a:r>
            <a:r>
              <a:rPr kumimoji="1" lang="en-US" altLang="ja-JP" dirty="0"/>
              <a:t>26</a:t>
            </a:r>
            <a:r>
              <a:rPr kumimoji="1" lang="ja-JP" altLang="en-US" dirty="0"/>
              <a:t>日</a:t>
            </a:r>
            <a:r>
              <a:rPr kumimoji="1" lang="en-US" altLang="ja-JP" dirty="0"/>
              <a:t>2,116</a:t>
            </a:r>
            <a:r>
              <a:rPr kumimoji="1" lang="ja-JP" altLang="en-US" dirty="0"/>
              <a:t>人</a:t>
            </a:r>
          </a:p>
        </p:txBody>
      </p:sp>
      <p:pic>
        <p:nvPicPr>
          <p:cNvPr id="7" name="図 6" descr="グラフィカル ユーザー インターフェイス, グラフ&#10;&#10;自動的に生成された説明">
            <a:extLst>
              <a:ext uri="{FF2B5EF4-FFF2-40B4-BE49-F238E27FC236}">
                <a16:creationId xmlns:a16="http://schemas.microsoft.com/office/drawing/2014/main" id="{BE647AA9-0929-4B02-8362-BAF910BC2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811" y="2285440"/>
            <a:ext cx="8073009" cy="3160395"/>
          </a:xfrm>
          <a:prstGeom prst="rect">
            <a:avLst/>
          </a:prstGeom>
        </p:spPr>
      </p:pic>
    </p:spTree>
    <p:extLst>
      <p:ext uri="{BB962C8B-B14F-4D97-AF65-F5344CB8AC3E}">
        <p14:creationId xmlns:p14="http://schemas.microsoft.com/office/powerpoint/2010/main" val="2746295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4598929"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385012" y="1939996"/>
            <a:ext cx="5942506" cy="4360814"/>
          </a:xfrm>
        </p:spPr>
        <p:txBody>
          <a:bodyPr>
            <a:normAutofit fontScale="92500" lnSpcReduction="10000"/>
          </a:bodyPr>
          <a:lstStyle/>
          <a:p>
            <a:pPr marL="0" indent="0">
              <a:buClr>
                <a:srgbClr val="FF0000"/>
              </a:buClr>
              <a:buSzPct val="140000"/>
              <a:buNone/>
            </a:pPr>
            <a:r>
              <a:rPr lang="ja-JP" altLang="en-US" dirty="0"/>
              <a:t>コロンバス市中央図書館（オハイオ州）</a:t>
            </a:r>
            <a:endParaRPr lang="en-US" altLang="ja-JP" dirty="0"/>
          </a:p>
          <a:p>
            <a:pPr>
              <a:buClr>
                <a:srgbClr val="FF0000"/>
              </a:buClr>
              <a:buSzPct val="140000"/>
              <a:buFont typeface="Wingdings" panose="05000000000000000000" pitchFamily="2" charset="2"/>
              <a:buChar char="Ø"/>
            </a:pPr>
            <a:r>
              <a:rPr lang="ja-JP" altLang="en-US" dirty="0"/>
              <a:t>市人口</a:t>
            </a:r>
            <a:r>
              <a:rPr lang="en-US" altLang="ja-JP" dirty="0"/>
              <a:t>86</a:t>
            </a:r>
            <a:r>
              <a:rPr lang="ja-JP" altLang="en-US" dirty="0"/>
              <a:t>万人（</a:t>
            </a:r>
            <a:r>
              <a:rPr lang="en-US" altLang="ja-JP" dirty="0"/>
              <a:t>2016</a:t>
            </a:r>
            <a:r>
              <a:rPr lang="ja-JP" altLang="en-US" dirty="0"/>
              <a:t>年国勢調査）</a:t>
            </a:r>
            <a:endParaRPr lang="en-US" altLang="ja-JP" dirty="0"/>
          </a:p>
          <a:p>
            <a:pPr>
              <a:buClr>
                <a:srgbClr val="FF0000"/>
              </a:buClr>
              <a:buSzPct val="140000"/>
              <a:buFont typeface="Wingdings" panose="05000000000000000000" pitchFamily="2" charset="2"/>
              <a:buChar char="Ø"/>
            </a:pPr>
            <a:r>
              <a:rPr lang="en-US" altLang="ja-JP" dirty="0"/>
              <a:t>3</a:t>
            </a:r>
            <a:r>
              <a:rPr lang="ja-JP" altLang="en-US" dirty="0"/>
              <a:t>月</a:t>
            </a:r>
            <a:r>
              <a:rPr lang="en-US" altLang="ja-JP" dirty="0"/>
              <a:t>13</a:t>
            </a:r>
            <a:r>
              <a:rPr lang="ja-JP" altLang="en-US" dirty="0"/>
              <a:t>日</a:t>
            </a:r>
            <a:r>
              <a:rPr lang="en-US" altLang="ja-JP" dirty="0"/>
              <a:t>-5</a:t>
            </a:r>
            <a:r>
              <a:rPr lang="ja-JP" altLang="en-US" dirty="0"/>
              <a:t>月</a:t>
            </a:r>
            <a:r>
              <a:rPr lang="en-US" altLang="ja-JP" dirty="0"/>
              <a:t>17</a:t>
            </a:r>
            <a:r>
              <a:rPr lang="ja-JP" altLang="en-US" dirty="0"/>
              <a:t>日閉館</a:t>
            </a:r>
            <a:endParaRPr lang="en-US" altLang="ja-JP" dirty="0"/>
          </a:p>
          <a:p>
            <a:pPr>
              <a:buClr>
                <a:srgbClr val="FF0000"/>
              </a:buClr>
              <a:buSzPct val="140000"/>
              <a:buFont typeface="Wingdings" panose="05000000000000000000" pitchFamily="2" charset="2"/>
              <a:buChar char="Ø"/>
            </a:pPr>
            <a:r>
              <a:rPr lang="en-US" altLang="ja-JP" dirty="0"/>
              <a:t>5</a:t>
            </a:r>
            <a:r>
              <a:rPr lang="ja-JP" altLang="en-US" dirty="0"/>
              <a:t>月</a:t>
            </a:r>
            <a:r>
              <a:rPr lang="en-US" altLang="ja-JP" dirty="0"/>
              <a:t>18</a:t>
            </a:r>
            <a:r>
              <a:rPr lang="ja-JP" altLang="en-US" dirty="0"/>
              <a:t>日　一部の図書館でカーブサイトピックアップ（道路上での予約した本の受取）を開始</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　図書館の入館制限サービス継続．</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a:t>
            </a:r>
            <a:r>
              <a:rPr lang="en-US" altLang="ja-JP" dirty="0"/>
              <a:t>22</a:t>
            </a:r>
            <a:r>
              <a:rPr lang="ja-JP" altLang="en-US" dirty="0"/>
              <a:t>回のイベントのうち</a:t>
            </a:r>
            <a:r>
              <a:rPr lang="en-US" altLang="ja-JP" dirty="0"/>
              <a:t>20</a:t>
            </a:r>
            <a:r>
              <a:rPr lang="ja-JP" altLang="en-US" dirty="0"/>
              <a:t>回は児童への軽食サポート（</a:t>
            </a:r>
            <a:r>
              <a:rPr lang="en-US" altLang="ja-JP" dirty="0"/>
              <a:t>After School Snack</a:t>
            </a:r>
            <a:r>
              <a:rPr lang="ja-JP" altLang="en-US" dirty="0"/>
              <a:t>），</a:t>
            </a:r>
            <a:r>
              <a:rPr lang="en-US" altLang="ja-JP" dirty="0"/>
              <a:t>2</a:t>
            </a:r>
            <a:r>
              <a:rPr lang="ja-JP" altLang="en-US" dirty="0"/>
              <a:t>回がリモートでの個別就職支援（</a:t>
            </a:r>
            <a:r>
              <a:rPr lang="en-US" altLang="ja-JP" dirty="0"/>
              <a:t>Zoom</a:t>
            </a:r>
            <a:r>
              <a:rPr lang="ja-JP" altLang="en-US" dirty="0"/>
              <a:t>を使用）</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22</a:t>
            </a:fld>
            <a:endParaRPr kumimoji="1" lang="ja-JP" altLang="en-US"/>
          </a:p>
        </p:txBody>
      </p:sp>
      <p:pic>
        <p:nvPicPr>
          <p:cNvPr id="11" name="図 10" descr="Web サイト&#10;&#10;自動的に生成された説明">
            <a:extLst>
              <a:ext uri="{FF2B5EF4-FFF2-40B4-BE49-F238E27FC236}">
                <a16:creationId xmlns:a16="http://schemas.microsoft.com/office/drawing/2014/main" id="{605C5B7D-7875-4586-8ED7-FF8DA0218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793" y="681924"/>
            <a:ext cx="5494621" cy="4221737"/>
          </a:xfrm>
          <a:prstGeom prst="rect">
            <a:avLst/>
          </a:prstGeom>
          <a:ln>
            <a:solidFill>
              <a:schemeClr val="accent1">
                <a:shade val="50000"/>
              </a:schemeClr>
            </a:solidFill>
          </a:ln>
        </p:spPr>
      </p:pic>
      <p:sp>
        <p:nvSpPr>
          <p:cNvPr id="14" name="矢印: 右 13">
            <a:extLst>
              <a:ext uri="{FF2B5EF4-FFF2-40B4-BE49-F238E27FC236}">
                <a16:creationId xmlns:a16="http://schemas.microsoft.com/office/drawing/2014/main" id="{3DB1F348-8E38-4FE1-A487-9BB7FC56558C}"/>
              </a:ext>
            </a:extLst>
          </p:cNvPr>
          <p:cNvSpPr/>
          <p:nvPr/>
        </p:nvSpPr>
        <p:spPr>
          <a:xfrm>
            <a:off x="6127007" y="3618565"/>
            <a:ext cx="515855" cy="963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A54EAE0-6373-459C-AEF8-47573D716A7C}"/>
              </a:ext>
            </a:extLst>
          </p:cNvPr>
          <p:cNvSpPr/>
          <p:nvPr/>
        </p:nvSpPr>
        <p:spPr>
          <a:xfrm>
            <a:off x="7307803" y="5224344"/>
            <a:ext cx="3405228" cy="369332"/>
          </a:xfrm>
          <a:prstGeom prst="rect">
            <a:avLst/>
          </a:prstGeom>
          <a:ln>
            <a:solidFill>
              <a:schemeClr val="accent1">
                <a:shade val="50000"/>
              </a:schemeClr>
            </a:solidFill>
          </a:ln>
        </p:spPr>
        <p:txBody>
          <a:bodyPr wrap="none">
            <a:spAutoFit/>
          </a:bodyPr>
          <a:lstStyle/>
          <a:p>
            <a:r>
              <a:rPr lang="ja-JP" altLang="en-US" dirty="0"/>
              <a:t>https://www.columbuslibrary.org/</a:t>
            </a:r>
          </a:p>
        </p:txBody>
      </p:sp>
    </p:spTree>
    <p:extLst>
      <p:ext uri="{BB962C8B-B14F-4D97-AF65-F5344CB8AC3E}">
        <p14:creationId xmlns:p14="http://schemas.microsoft.com/office/powerpoint/2010/main" val="4009310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505036" y="73617"/>
            <a:ext cx="11178877" cy="1044878"/>
          </a:xfrm>
        </p:spPr>
        <p:txBody>
          <a:bodyPr>
            <a:normAutofit/>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48926" y="969534"/>
            <a:ext cx="10894143" cy="1469090"/>
          </a:xfrm>
        </p:spPr>
        <p:txBody>
          <a:bodyPr>
            <a:normAutofit lnSpcReduction="10000"/>
          </a:bodyPr>
          <a:lstStyle/>
          <a:p>
            <a:pPr marL="0" indent="0">
              <a:buClr>
                <a:srgbClr val="FF0000"/>
              </a:buClr>
              <a:buSzPct val="140000"/>
              <a:buNone/>
            </a:pPr>
            <a:r>
              <a:rPr lang="ja-JP" altLang="en-US" dirty="0"/>
              <a:t>米国の公共図書館</a:t>
            </a:r>
            <a:endParaRPr lang="en-US" altLang="ja-JP" dirty="0"/>
          </a:p>
          <a:p>
            <a:pPr>
              <a:buClr>
                <a:srgbClr val="FF0000"/>
              </a:buClr>
              <a:buSzPct val="140000"/>
              <a:buFont typeface="Wingdings" panose="05000000000000000000" pitchFamily="2" charset="2"/>
              <a:buChar char="Ø"/>
            </a:pPr>
            <a:r>
              <a:rPr lang="ja-JP" altLang="en-US" dirty="0"/>
              <a:t>サンフランシスコ市中央図書館（カリフォルニア州：人口</a:t>
            </a:r>
            <a:r>
              <a:rPr lang="en-US" altLang="ja-JP" dirty="0"/>
              <a:t>4,000</a:t>
            </a:r>
            <a:r>
              <a:rPr lang="ja-JP" altLang="en-US" dirty="0"/>
              <a:t>万人）</a:t>
            </a:r>
          </a:p>
          <a:p>
            <a:pPr>
              <a:buClr>
                <a:srgbClr val="FF0000"/>
              </a:buClr>
              <a:buSzPct val="140000"/>
              <a:buFont typeface="Wingdings" panose="05000000000000000000" pitchFamily="2" charset="2"/>
              <a:buChar char="Ø"/>
            </a:pPr>
            <a:r>
              <a:rPr lang="ja-JP" altLang="en-US" dirty="0"/>
              <a:t>サンフランシスコ郊外の中小都市の公共図書館（カリフォルニア州）</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23</a:t>
            </a:fld>
            <a:endParaRPr kumimoji="1" lang="ja-JP" altLang="en-US"/>
          </a:p>
        </p:txBody>
      </p:sp>
      <p:sp>
        <p:nvSpPr>
          <p:cNvPr id="5" name="正方形/長方形 4">
            <a:extLst>
              <a:ext uri="{FF2B5EF4-FFF2-40B4-BE49-F238E27FC236}">
                <a16:creationId xmlns:a16="http://schemas.microsoft.com/office/drawing/2014/main" id="{F1876A4C-BF0A-4274-9945-126B2FB80F7D}"/>
              </a:ext>
            </a:extLst>
          </p:cNvPr>
          <p:cNvSpPr/>
          <p:nvPr/>
        </p:nvSpPr>
        <p:spPr>
          <a:xfrm>
            <a:off x="1514724" y="6041728"/>
            <a:ext cx="9159499" cy="307777"/>
          </a:xfrm>
          <a:prstGeom prst="rect">
            <a:avLst/>
          </a:prstGeom>
          <a:ln>
            <a:solidFill>
              <a:schemeClr val="accent1">
                <a:shade val="50000"/>
              </a:schemeClr>
            </a:solidFill>
          </a:ln>
        </p:spPr>
        <p:txBody>
          <a:bodyPr wrap="square">
            <a:spAutoFit/>
          </a:bodyPr>
          <a:lstStyle/>
          <a:p>
            <a:r>
              <a:rPr lang="ja-JP" altLang="en-US" sz="1400" dirty="0"/>
              <a:t>https://covid19.healthdata.org/united-states-of-america/california?view=infections-testing&amp;tab=trend&amp;test=positive_tests</a:t>
            </a:r>
          </a:p>
        </p:txBody>
      </p:sp>
      <p:sp>
        <p:nvSpPr>
          <p:cNvPr id="7" name="テキスト ボックス 6">
            <a:extLst>
              <a:ext uri="{FF2B5EF4-FFF2-40B4-BE49-F238E27FC236}">
                <a16:creationId xmlns:a16="http://schemas.microsoft.com/office/drawing/2014/main" id="{E00B4029-B56A-4DA7-B4B5-AFEEE06F7886}"/>
              </a:ext>
            </a:extLst>
          </p:cNvPr>
          <p:cNvSpPr txBox="1"/>
          <p:nvPr/>
        </p:nvSpPr>
        <p:spPr>
          <a:xfrm>
            <a:off x="3360285" y="5664661"/>
            <a:ext cx="5468376" cy="369332"/>
          </a:xfrm>
          <a:prstGeom prst="rect">
            <a:avLst/>
          </a:prstGeom>
          <a:noFill/>
        </p:spPr>
        <p:txBody>
          <a:bodyPr wrap="square" rtlCol="0">
            <a:spAutoFit/>
          </a:bodyPr>
          <a:lstStyle/>
          <a:p>
            <a:r>
              <a:rPr lang="ja-JP" altLang="en-US" dirty="0"/>
              <a:t>カリフォルニア州感染者数　</a:t>
            </a:r>
            <a:r>
              <a:rPr kumimoji="1" lang="en-US" altLang="ja-JP" dirty="0"/>
              <a:t>2020</a:t>
            </a:r>
            <a:r>
              <a:rPr kumimoji="1" lang="ja-JP" altLang="en-US" dirty="0"/>
              <a:t>年</a:t>
            </a:r>
            <a:r>
              <a:rPr kumimoji="1" lang="en-US" altLang="ja-JP" dirty="0"/>
              <a:t>10</a:t>
            </a:r>
            <a:r>
              <a:rPr kumimoji="1" lang="ja-JP" altLang="en-US" dirty="0"/>
              <a:t>月</a:t>
            </a:r>
            <a:r>
              <a:rPr kumimoji="1" lang="en-US" altLang="ja-JP" dirty="0"/>
              <a:t>26</a:t>
            </a:r>
            <a:r>
              <a:rPr kumimoji="1" lang="ja-JP" altLang="en-US" dirty="0"/>
              <a:t>日</a:t>
            </a:r>
            <a:r>
              <a:rPr kumimoji="1" lang="en-US" altLang="ja-JP" dirty="0"/>
              <a:t>3,842</a:t>
            </a:r>
            <a:r>
              <a:rPr kumimoji="1" lang="ja-JP" altLang="en-US" dirty="0"/>
              <a:t>人</a:t>
            </a:r>
          </a:p>
        </p:txBody>
      </p:sp>
      <p:pic>
        <p:nvPicPr>
          <p:cNvPr id="11" name="図 10" descr="グラフ&#10;&#10;自動的に生成された説明">
            <a:extLst>
              <a:ext uri="{FF2B5EF4-FFF2-40B4-BE49-F238E27FC236}">
                <a16:creationId xmlns:a16="http://schemas.microsoft.com/office/drawing/2014/main" id="{8E4F5A27-F9EF-41B9-9A29-CD5D33F3C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941" y="2378617"/>
            <a:ext cx="8052245" cy="3219260"/>
          </a:xfrm>
          <a:prstGeom prst="rect">
            <a:avLst/>
          </a:prstGeom>
        </p:spPr>
      </p:pic>
    </p:spTree>
    <p:extLst>
      <p:ext uri="{BB962C8B-B14F-4D97-AF65-F5344CB8AC3E}">
        <p14:creationId xmlns:p14="http://schemas.microsoft.com/office/powerpoint/2010/main" val="3448928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391886" y="557190"/>
            <a:ext cx="5245517"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562308" y="2025900"/>
            <a:ext cx="4598930" cy="3900334"/>
          </a:xfrm>
        </p:spPr>
        <p:txBody>
          <a:bodyPr>
            <a:normAutofit/>
          </a:bodyPr>
          <a:lstStyle/>
          <a:p>
            <a:pPr marL="0" indent="0">
              <a:buClr>
                <a:srgbClr val="FF0000"/>
              </a:buClr>
              <a:buSzPct val="140000"/>
              <a:buNone/>
            </a:pPr>
            <a:r>
              <a:rPr lang="ja-JP" altLang="en-US" dirty="0"/>
              <a:t>サンフランシスコ市中央図書館（カリフォルニア州：人口</a:t>
            </a:r>
            <a:r>
              <a:rPr lang="en-US" altLang="ja-JP" dirty="0"/>
              <a:t>4,000</a:t>
            </a:r>
            <a:r>
              <a:rPr lang="ja-JP" altLang="en-US" dirty="0"/>
              <a:t>万人）</a:t>
            </a:r>
            <a:endParaRPr lang="en-US" altLang="ja-JP" dirty="0"/>
          </a:p>
          <a:p>
            <a:pPr>
              <a:buClr>
                <a:srgbClr val="FF0000"/>
              </a:buClr>
              <a:buSzPct val="140000"/>
              <a:buFont typeface="Wingdings" panose="05000000000000000000" pitchFamily="2" charset="2"/>
              <a:buChar char="Ø"/>
            </a:pPr>
            <a:r>
              <a:rPr lang="ja-JP" altLang="en-US" dirty="0"/>
              <a:t>市人口</a:t>
            </a:r>
            <a:r>
              <a:rPr lang="en-US" altLang="ja-JP" dirty="0"/>
              <a:t>87</a:t>
            </a:r>
            <a:r>
              <a:rPr lang="ja-JP" altLang="en-US" dirty="0"/>
              <a:t>万（</a:t>
            </a:r>
            <a:r>
              <a:rPr lang="en-US" altLang="ja-JP" dirty="0"/>
              <a:t>2016</a:t>
            </a:r>
            <a:r>
              <a:rPr lang="ja-JP" altLang="en-US" dirty="0"/>
              <a:t>年の国勢調査では）</a:t>
            </a:r>
            <a:endParaRPr lang="en-US" altLang="ja-JP" dirty="0"/>
          </a:p>
          <a:p>
            <a:pPr>
              <a:buClr>
                <a:srgbClr val="FF0000"/>
              </a:buClr>
              <a:buSzPct val="140000"/>
              <a:buFont typeface="Wingdings" panose="05000000000000000000" pitchFamily="2" charset="2"/>
              <a:buChar char="Ø"/>
            </a:pPr>
            <a:r>
              <a:rPr lang="en-US" altLang="ja-JP" dirty="0"/>
              <a:t>3</a:t>
            </a:r>
            <a:r>
              <a:rPr lang="ja-JP" altLang="en-US" dirty="0"/>
              <a:t>月</a:t>
            </a:r>
            <a:r>
              <a:rPr lang="en-US" altLang="ja-JP" dirty="0"/>
              <a:t>1</a:t>
            </a:r>
            <a:r>
              <a:rPr lang="ja-JP" altLang="en-US" dirty="0"/>
              <a:t>日からすべてのイベントなどがキャンセル。</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24</a:t>
            </a:fld>
            <a:endParaRPr kumimoji="1" lang="ja-JP" altLang="en-US"/>
          </a:p>
        </p:txBody>
      </p:sp>
      <p:pic>
        <p:nvPicPr>
          <p:cNvPr id="14" name="図 13">
            <a:extLst>
              <a:ext uri="{FF2B5EF4-FFF2-40B4-BE49-F238E27FC236}">
                <a16:creationId xmlns:a16="http://schemas.microsoft.com/office/drawing/2014/main" id="{9B3D3593-8A49-406E-A0EB-35E011377E76}"/>
              </a:ext>
            </a:extLst>
          </p:cNvPr>
          <p:cNvPicPr/>
          <p:nvPr/>
        </p:nvPicPr>
        <p:blipFill rotWithShape="1">
          <a:blip r:embed="rId2">
            <a:extLst>
              <a:ext uri="{28A0092B-C50C-407E-A947-70E740481C1C}">
                <a14:useLocalDpi xmlns:a14="http://schemas.microsoft.com/office/drawing/2010/main"/>
              </a:ext>
            </a:extLst>
          </a:blip>
          <a:srcRect l="2877" r="2" b="2"/>
          <a:stretch/>
        </p:blipFill>
        <p:spPr bwMode="auto">
          <a:xfrm>
            <a:off x="5723546" y="64480"/>
            <a:ext cx="3873217" cy="2784033"/>
          </a:xfrm>
          <a:prstGeom prst="rect">
            <a:avLst/>
          </a:prstGeom>
          <a:noFill/>
        </p:spPr>
      </p:pic>
      <p:pic>
        <p:nvPicPr>
          <p:cNvPr id="10" name="図 9">
            <a:extLst>
              <a:ext uri="{FF2B5EF4-FFF2-40B4-BE49-F238E27FC236}">
                <a16:creationId xmlns:a16="http://schemas.microsoft.com/office/drawing/2014/main" id="{C461E045-29BA-4126-942F-181DBE5BBE8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23546" y="2912993"/>
            <a:ext cx="4598930" cy="2535465"/>
          </a:xfrm>
          <a:prstGeom prst="rect">
            <a:avLst/>
          </a:prstGeom>
        </p:spPr>
      </p:pic>
      <p:sp>
        <p:nvSpPr>
          <p:cNvPr id="3" name="正方形/長方形 2">
            <a:extLst>
              <a:ext uri="{FF2B5EF4-FFF2-40B4-BE49-F238E27FC236}">
                <a16:creationId xmlns:a16="http://schemas.microsoft.com/office/drawing/2014/main" id="{CFE8FBCF-4E00-4F97-A0F2-C5CB7AA4D5D3}"/>
              </a:ext>
            </a:extLst>
          </p:cNvPr>
          <p:cNvSpPr/>
          <p:nvPr/>
        </p:nvSpPr>
        <p:spPr>
          <a:xfrm>
            <a:off x="5637403" y="5533072"/>
            <a:ext cx="5448928" cy="461665"/>
          </a:xfrm>
          <a:prstGeom prst="rect">
            <a:avLst/>
          </a:prstGeom>
        </p:spPr>
        <p:txBody>
          <a:bodyPr wrap="none">
            <a:spAutoFit/>
          </a:bodyPr>
          <a:lstStyle/>
          <a:p>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青少年向け「</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The MIX</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」ルームの内部</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3043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27" y="1844298"/>
            <a:ext cx="5447073" cy="4512052"/>
          </a:xfrm>
        </p:spPr>
        <p:txBody>
          <a:bodyPr>
            <a:normAutofit fontScale="92500" lnSpcReduction="20000"/>
          </a:bodyPr>
          <a:lstStyle/>
          <a:p>
            <a:pPr marL="0" indent="0">
              <a:buClr>
                <a:srgbClr val="FF0000"/>
              </a:buClr>
              <a:buSzPct val="140000"/>
              <a:buNone/>
            </a:pPr>
            <a:r>
              <a:rPr lang="ja-JP" altLang="en-US" sz="3300" dirty="0"/>
              <a:t>サンフランシスコ市中央図書館（カリフォルニア州）</a:t>
            </a:r>
            <a:endParaRPr lang="en-US" altLang="ja-JP" sz="3300" dirty="0"/>
          </a:p>
          <a:p>
            <a:pPr>
              <a:buClr>
                <a:srgbClr val="FF0000"/>
              </a:buClr>
              <a:buSzPct val="140000"/>
              <a:buFont typeface="Wingdings" panose="05000000000000000000" pitchFamily="2" charset="2"/>
              <a:buChar char="Ø"/>
            </a:pPr>
            <a:r>
              <a:rPr lang="ja-JP" altLang="en-US" sz="3300" dirty="0"/>
              <a:t>市人口</a:t>
            </a:r>
            <a:r>
              <a:rPr lang="en-US" altLang="ja-JP" sz="3300" dirty="0"/>
              <a:t>87</a:t>
            </a:r>
            <a:r>
              <a:rPr lang="ja-JP" altLang="en-US" sz="3300" dirty="0"/>
              <a:t>万（</a:t>
            </a:r>
            <a:r>
              <a:rPr lang="en-US" altLang="ja-JP" sz="3300" dirty="0"/>
              <a:t>2016</a:t>
            </a:r>
            <a:r>
              <a:rPr lang="ja-JP" altLang="en-US" sz="3300" dirty="0"/>
              <a:t>年の国勢調査では）</a:t>
            </a:r>
            <a:endParaRPr lang="en-US" altLang="ja-JP" sz="3300" dirty="0"/>
          </a:p>
          <a:p>
            <a:pPr>
              <a:buClr>
                <a:srgbClr val="FF0000"/>
              </a:buClr>
              <a:buSzPct val="140000"/>
              <a:buFont typeface="Wingdings" panose="05000000000000000000" pitchFamily="2" charset="2"/>
              <a:buChar char="Ø"/>
            </a:pPr>
            <a:r>
              <a:rPr lang="ja-JP" altLang="en-US" sz="3300" dirty="0"/>
              <a:t>ミックスト・ライブラリーサービス　（オンサイト（館内）とオンライン）</a:t>
            </a:r>
            <a:endParaRPr lang="en-US" altLang="ja-JP" sz="3300" dirty="0"/>
          </a:p>
          <a:p>
            <a:pPr>
              <a:buClr>
                <a:srgbClr val="FF0000"/>
              </a:buClr>
              <a:buSzPct val="140000"/>
              <a:buFont typeface="Wingdings" panose="05000000000000000000" pitchFamily="2" charset="2"/>
              <a:buChar char="Ø"/>
            </a:pPr>
            <a:r>
              <a:rPr lang="en-US" altLang="ja-JP" sz="3300" dirty="0"/>
              <a:t>9</a:t>
            </a:r>
            <a:r>
              <a:rPr lang="ja-JP" altLang="en-US" sz="3300" dirty="0"/>
              <a:t>月</a:t>
            </a:r>
            <a:r>
              <a:rPr lang="en-US" altLang="ja-JP" sz="3300" dirty="0"/>
              <a:t>53</a:t>
            </a:r>
            <a:r>
              <a:rPr lang="ja-JP" altLang="en-US" sz="3300" dirty="0"/>
              <a:t>回のイベントはすべてリモート．スぺイン語，お話会，就職支援，コンピュータ利用支援など．</a:t>
            </a:r>
            <a:endParaRPr lang="en-US" altLang="ja-JP" sz="3300"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25</a:t>
            </a:fld>
            <a:endParaRPr kumimoji="1" lang="ja-JP" altLang="en-US"/>
          </a:p>
        </p:txBody>
      </p:sp>
      <p:pic>
        <p:nvPicPr>
          <p:cNvPr id="8" name="図 7" descr="グラフィカル ユーザー インターフェイス, Web サイト&#10;&#10;自動的に生成された説明">
            <a:extLst>
              <a:ext uri="{FF2B5EF4-FFF2-40B4-BE49-F238E27FC236}">
                <a16:creationId xmlns:a16="http://schemas.microsoft.com/office/drawing/2014/main" id="{7723FB3D-C039-4E37-A2A0-7CC23217F3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217" y="317963"/>
            <a:ext cx="4403716" cy="2342924"/>
          </a:xfrm>
          <a:prstGeom prst="rect">
            <a:avLst/>
          </a:prstGeom>
          <a:ln>
            <a:solidFill>
              <a:schemeClr val="accent1">
                <a:shade val="50000"/>
              </a:schemeClr>
            </a:solidFill>
          </a:ln>
        </p:spPr>
      </p:pic>
      <p:sp>
        <p:nvSpPr>
          <p:cNvPr id="3" name="矢印: 右 2">
            <a:extLst>
              <a:ext uri="{FF2B5EF4-FFF2-40B4-BE49-F238E27FC236}">
                <a16:creationId xmlns:a16="http://schemas.microsoft.com/office/drawing/2014/main" id="{61EFE89B-D28C-4656-9D83-CD388E4EEBDC}"/>
              </a:ext>
            </a:extLst>
          </p:cNvPr>
          <p:cNvSpPr/>
          <p:nvPr/>
        </p:nvSpPr>
        <p:spPr>
          <a:xfrm rot="19718892">
            <a:off x="5513410" y="2594665"/>
            <a:ext cx="1504775" cy="43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テキスト&#10;&#10;自動的に生成された説明">
            <a:extLst>
              <a:ext uri="{FF2B5EF4-FFF2-40B4-BE49-F238E27FC236}">
                <a16:creationId xmlns:a16="http://schemas.microsoft.com/office/drawing/2014/main" id="{0844776E-F799-4861-996D-A7A75763F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255" y="2812402"/>
            <a:ext cx="2419027" cy="3246742"/>
          </a:xfrm>
          <a:prstGeom prst="rect">
            <a:avLst/>
          </a:prstGeom>
          <a:ln>
            <a:solidFill>
              <a:schemeClr val="accent1">
                <a:shade val="50000"/>
              </a:schemeClr>
            </a:solidFill>
          </a:ln>
        </p:spPr>
      </p:pic>
      <p:sp>
        <p:nvSpPr>
          <p:cNvPr id="11" name="矢印: 右 10">
            <a:extLst>
              <a:ext uri="{FF2B5EF4-FFF2-40B4-BE49-F238E27FC236}">
                <a16:creationId xmlns:a16="http://schemas.microsoft.com/office/drawing/2014/main" id="{6A23065E-28D4-47ED-AB1F-781B2B0CCA58}"/>
              </a:ext>
            </a:extLst>
          </p:cNvPr>
          <p:cNvSpPr/>
          <p:nvPr/>
        </p:nvSpPr>
        <p:spPr>
          <a:xfrm>
            <a:off x="5873858" y="4822351"/>
            <a:ext cx="1222946" cy="43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5BD0137-B7D1-4F42-B080-D220FD814F56}"/>
              </a:ext>
            </a:extLst>
          </p:cNvPr>
          <p:cNvSpPr/>
          <p:nvPr/>
        </p:nvSpPr>
        <p:spPr>
          <a:xfrm>
            <a:off x="7286050" y="5995981"/>
            <a:ext cx="2313390" cy="369332"/>
          </a:xfrm>
          <a:prstGeom prst="rect">
            <a:avLst/>
          </a:prstGeom>
        </p:spPr>
        <p:txBody>
          <a:bodyPr wrap="none">
            <a:spAutoFit/>
          </a:bodyPr>
          <a:lstStyle/>
          <a:p>
            <a:r>
              <a:rPr lang="ja-JP" altLang="en-US" dirty="0"/>
              <a:t>https://sfpl.org/events</a:t>
            </a:r>
          </a:p>
        </p:txBody>
      </p:sp>
      <p:sp>
        <p:nvSpPr>
          <p:cNvPr id="13" name="矢印: 右 12">
            <a:extLst>
              <a:ext uri="{FF2B5EF4-FFF2-40B4-BE49-F238E27FC236}">
                <a16:creationId xmlns:a16="http://schemas.microsoft.com/office/drawing/2014/main" id="{95C2527E-1BBF-43B5-A346-B2E61882689C}"/>
              </a:ext>
            </a:extLst>
          </p:cNvPr>
          <p:cNvSpPr/>
          <p:nvPr/>
        </p:nvSpPr>
        <p:spPr>
          <a:xfrm rot="8163879">
            <a:off x="8827803" y="5392255"/>
            <a:ext cx="991890" cy="43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491EE24-D05F-4267-81A9-7B762C946E6B}"/>
              </a:ext>
            </a:extLst>
          </p:cNvPr>
          <p:cNvSpPr txBox="1"/>
          <p:nvPr/>
        </p:nvSpPr>
        <p:spPr>
          <a:xfrm>
            <a:off x="9996607" y="4649492"/>
            <a:ext cx="1357194" cy="646331"/>
          </a:xfrm>
          <a:prstGeom prst="rect">
            <a:avLst/>
          </a:prstGeom>
          <a:noFill/>
        </p:spPr>
        <p:txBody>
          <a:bodyPr wrap="square" rtlCol="0">
            <a:spAutoFit/>
          </a:bodyPr>
          <a:lstStyle/>
          <a:p>
            <a:r>
              <a:rPr kumimoji="1" lang="en-US" altLang="ja-JP" dirty="0"/>
              <a:t>Library’s Facebook</a:t>
            </a:r>
            <a:r>
              <a:rPr kumimoji="1" lang="ja-JP" altLang="en-US" dirty="0"/>
              <a:t>へ</a:t>
            </a:r>
          </a:p>
        </p:txBody>
      </p:sp>
      <p:sp>
        <p:nvSpPr>
          <p:cNvPr id="15" name="正方形/長方形 14">
            <a:extLst>
              <a:ext uri="{FF2B5EF4-FFF2-40B4-BE49-F238E27FC236}">
                <a16:creationId xmlns:a16="http://schemas.microsoft.com/office/drawing/2014/main" id="{6FE40D1E-832F-43F5-A51F-BA8A128D4084}"/>
              </a:ext>
            </a:extLst>
          </p:cNvPr>
          <p:cNvSpPr/>
          <p:nvPr/>
        </p:nvSpPr>
        <p:spPr>
          <a:xfrm>
            <a:off x="9982200" y="2670300"/>
            <a:ext cx="1699504" cy="369332"/>
          </a:xfrm>
          <a:prstGeom prst="rect">
            <a:avLst/>
          </a:prstGeom>
        </p:spPr>
        <p:txBody>
          <a:bodyPr wrap="none">
            <a:spAutoFit/>
          </a:bodyPr>
          <a:lstStyle/>
          <a:p>
            <a:r>
              <a:rPr lang="ja-JP" altLang="en-US" dirty="0"/>
              <a:t>https://sfpl.org/</a:t>
            </a:r>
          </a:p>
        </p:txBody>
      </p:sp>
    </p:spTree>
    <p:extLst>
      <p:ext uri="{BB962C8B-B14F-4D97-AF65-F5344CB8AC3E}">
        <p14:creationId xmlns:p14="http://schemas.microsoft.com/office/powerpoint/2010/main" val="3491770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28" y="1981211"/>
            <a:ext cx="4598930" cy="3900334"/>
          </a:xfrm>
        </p:spPr>
        <p:txBody>
          <a:bodyPr>
            <a:normAutofit/>
          </a:bodyPr>
          <a:lstStyle/>
          <a:p>
            <a:pPr marL="0" indent="0">
              <a:buClr>
                <a:srgbClr val="FF0000"/>
              </a:buClr>
              <a:buSzPct val="140000"/>
              <a:buNone/>
            </a:pPr>
            <a:r>
              <a:rPr lang="ja-JP" altLang="en-US" dirty="0"/>
              <a:t>サンフランシスコ市中央図書館（カリフォルニア州）</a:t>
            </a: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月から</a:t>
            </a:r>
            <a:r>
              <a:rPr lang="en-US" altLang="ja-JP" dirty="0"/>
              <a:t>STEM</a:t>
            </a:r>
            <a:r>
              <a:rPr lang="ja-JP" altLang="en-US" dirty="0"/>
              <a:t>（</a:t>
            </a:r>
            <a:r>
              <a:rPr lang="en-US" altLang="ja-JP" dirty="0"/>
              <a:t>Science, Technology, Engineering and Mathematics</a:t>
            </a:r>
            <a:r>
              <a:rPr lang="ja-JP" altLang="en-US" dirty="0"/>
              <a:t>）教育などメイカースペース関連のイベントをリモートで開始</a:t>
            </a:r>
            <a:endParaRPr lang="en-US" altLang="ja-JP" dirty="0"/>
          </a:p>
          <a:p>
            <a:pPr>
              <a:buClr>
                <a:srgbClr val="FF0000"/>
              </a:buClr>
              <a:buSzPct val="140000"/>
              <a:buFont typeface="Wingdings" panose="05000000000000000000" pitchFamily="2" charset="2"/>
              <a:buChar char="Ø"/>
            </a:pPr>
            <a:r>
              <a:rPr lang="en-US" altLang="ja-JP" dirty="0"/>
              <a:t>Zoom,</a:t>
            </a:r>
            <a:r>
              <a:rPr lang="ja-JP" altLang="en-US" dirty="0"/>
              <a:t>　</a:t>
            </a:r>
            <a:r>
              <a:rPr lang="en-US" altLang="ja-JP" dirty="0"/>
              <a:t>Facebook,</a:t>
            </a:r>
            <a:r>
              <a:rPr lang="ja-JP" altLang="en-US" dirty="0"/>
              <a:t>　</a:t>
            </a:r>
            <a:r>
              <a:rPr lang="en-US" altLang="ja-JP" dirty="0"/>
              <a:t>YouTube</a:t>
            </a:r>
            <a:r>
              <a:rPr lang="ja-JP" altLang="en-US" dirty="0"/>
              <a:t>などを活用している。</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26</a:t>
            </a:fld>
            <a:endParaRPr kumimoji="1" lang="ja-JP" altLang="en-US"/>
          </a:p>
        </p:txBody>
      </p:sp>
      <p:sp>
        <p:nvSpPr>
          <p:cNvPr id="9" name="正方形/長方形 8">
            <a:extLst>
              <a:ext uri="{FF2B5EF4-FFF2-40B4-BE49-F238E27FC236}">
                <a16:creationId xmlns:a16="http://schemas.microsoft.com/office/drawing/2014/main" id="{15FB45E3-C8C9-489A-9E3B-FC4A7D72BE75}"/>
              </a:ext>
            </a:extLst>
          </p:cNvPr>
          <p:cNvSpPr/>
          <p:nvPr/>
        </p:nvSpPr>
        <p:spPr>
          <a:xfrm>
            <a:off x="5995927" y="2569083"/>
            <a:ext cx="5120569" cy="369332"/>
          </a:xfrm>
          <a:prstGeom prst="rect">
            <a:avLst/>
          </a:prstGeom>
        </p:spPr>
        <p:txBody>
          <a:bodyPr wrap="none">
            <a:spAutoFit/>
          </a:bodyPr>
          <a:lstStyle/>
          <a:p>
            <a:r>
              <a:rPr lang="ja-JP" altLang="en-US" dirty="0"/>
              <a:t>https://www.youtube.com/user/SanFranciscoLibrary</a:t>
            </a:r>
          </a:p>
        </p:txBody>
      </p:sp>
      <p:pic>
        <p:nvPicPr>
          <p:cNvPr id="5" name="図 4" descr="グラフィカル ユーザー インターフェイス, Web サイト&#10;&#10;自動的に生成された説明">
            <a:extLst>
              <a:ext uri="{FF2B5EF4-FFF2-40B4-BE49-F238E27FC236}">
                <a16:creationId xmlns:a16="http://schemas.microsoft.com/office/drawing/2014/main" id="{5B82AD0B-F8F6-4179-A56B-5A046C8F5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640" y="0"/>
            <a:ext cx="4589145" cy="2569083"/>
          </a:xfrm>
          <a:prstGeom prst="rect">
            <a:avLst/>
          </a:prstGeom>
        </p:spPr>
      </p:pic>
      <p:pic>
        <p:nvPicPr>
          <p:cNvPr id="8" name="図 7" descr="グラフィカル ユーザー インターフェイス, アプリケーション, Web サイト&#10;&#10;自動的に生成された説明">
            <a:extLst>
              <a:ext uri="{FF2B5EF4-FFF2-40B4-BE49-F238E27FC236}">
                <a16:creationId xmlns:a16="http://schemas.microsoft.com/office/drawing/2014/main" id="{9D4A3543-BBE2-46B7-AD60-0E49753EA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768" y="2938415"/>
            <a:ext cx="3302431" cy="2612371"/>
          </a:xfrm>
          <a:prstGeom prst="rect">
            <a:avLst/>
          </a:prstGeom>
        </p:spPr>
      </p:pic>
      <p:sp>
        <p:nvSpPr>
          <p:cNvPr id="10" name="正方形/長方形 9">
            <a:extLst>
              <a:ext uri="{FF2B5EF4-FFF2-40B4-BE49-F238E27FC236}">
                <a16:creationId xmlns:a16="http://schemas.microsoft.com/office/drawing/2014/main" id="{40225A30-C3FE-47DE-B5DD-8DA9E171C593}"/>
              </a:ext>
            </a:extLst>
          </p:cNvPr>
          <p:cNvSpPr/>
          <p:nvPr/>
        </p:nvSpPr>
        <p:spPr>
          <a:xfrm>
            <a:off x="6557901" y="5584236"/>
            <a:ext cx="3546164" cy="369332"/>
          </a:xfrm>
          <a:prstGeom prst="rect">
            <a:avLst/>
          </a:prstGeom>
        </p:spPr>
        <p:txBody>
          <a:bodyPr wrap="none">
            <a:spAutoFit/>
          </a:bodyPr>
          <a:lstStyle/>
          <a:p>
            <a:r>
              <a:rPr lang="ja-JP" altLang="en-US" dirty="0"/>
              <a:t>https://www.facebook.com/sfpl.org</a:t>
            </a:r>
          </a:p>
        </p:txBody>
      </p:sp>
    </p:spTree>
    <p:extLst>
      <p:ext uri="{BB962C8B-B14F-4D97-AF65-F5344CB8AC3E}">
        <p14:creationId xmlns:p14="http://schemas.microsoft.com/office/powerpoint/2010/main" val="423639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445547"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29" y="1937288"/>
            <a:ext cx="4998633" cy="4191800"/>
          </a:xfrm>
        </p:spPr>
        <p:txBody>
          <a:bodyPr>
            <a:normAutofit lnSpcReduction="10000"/>
          </a:bodyPr>
          <a:lstStyle/>
          <a:p>
            <a:pPr marL="0" indent="0">
              <a:buClr>
                <a:srgbClr val="FF0000"/>
              </a:buClr>
              <a:buSzPct val="140000"/>
              <a:buNone/>
            </a:pPr>
            <a:r>
              <a:rPr lang="ja-JP" altLang="en-US" dirty="0"/>
              <a:t>サンフランシスコ郊外ストックトン市（人口約</a:t>
            </a:r>
            <a:r>
              <a:rPr lang="en-US" altLang="ja-JP" dirty="0"/>
              <a:t>31</a:t>
            </a:r>
            <a:r>
              <a:rPr lang="ja-JP" altLang="en-US" dirty="0"/>
              <a:t>万人）のセザール・チャベス（</a:t>
            </a:r>
            <a:r>
              <a:rPr lang="en-US" altLang="ja-JP" dirty="0"/>
              <a:t>Cesar Chavez</a:t>
            </a:r>
            <a:r>
              <a:rPr lang="ja-JP" altLang="en-US" dirty="0"/>
              <a:t>）</a:t>
            </a:r>
            <a:r>
              <a:rPr lang="en-US" altLang="ja-JP" dirty="0"/>
              <a:t> </a:t>
            </a:r>
            <a:r>
              <a:rPr lang="ja-JP" altLang="en-US" dirty="0"/>
              <a:t>中央図書館</a:t>
            </a:r>
            <a:endParaRPr lang="en-US" altLang="ja-JP" dirty="0"/>
          </a:p>
          <a:p>
            <a:pPr>
              <a:buClr>
                <a:srgbClr val="FF0000"/>
              </a:buClr>
              <a:buSzPct val="140000"/>
              <a:buFont typeface="Wingdings" panose="05000000000000000000" pitchFamily="2" charset="2"/>
              <a:buChar char="Ø"/>
            </a:pPr>
            <a:r>
              <a:rPr lang="ja-JP" altLang="en-US" dirty="0"/>
              <a:t>この地域が多くの国からの移民で構成</a:t>
            </a:r>
            <a:endParaRPr lang="en-US" altLang="ja-JP" dirty="0"/>
          </a:p>
          <a:p>
            <a:pPr>
              <a:buClr>
                <a:srgbClr val="FF0000"/>
              </a:buClr>
              <a:buSzPct val="140000"/>
              <a:buFont typeface="Wingdings" panose="05000000000000000000" pitchFamily="2" charset="2"/>
              <a:buChar char="Ø"/>
            </a:pPr>
            <a:r>
              <a:rPr lang="ja-JP" altLang="en-US" dirty="0"/>
              <a:t>成人向けのパソコン教室など多くの講習プログラムに力を</a:t>
            </a:r>
            <a:endParaRPr lang="en-US" altLang="ja-JP" dirty="0"/>
          </a:p>
          <a:p>
            <a:pPr>
              <a:buClr>
                <a:srgbClr val="FF0000"/>
              </a:buClr>
              <a:buSzPct val="140000"/>
              <a:buFont typeface="Wingdings" panose="05000000000000000000" pitchFamily="2" charset="2"/>
              <a:buChar char="Ø"/>
            </a:pPr>
            <a:r>
              <a:rPr lang="en-US" altLang="ja-JP" dirty="0"/>
              <a:t>2017</a:t>
            </a:r>
            <a:r>
              <a:rPr lang="ja-JP" altLang="en-US" dirty="0"/>
              <a:t>年にメイカースペースを設置</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27</a:t>
            </a:fld>
            <a:endParaRPr kumimoji="1" lang="ja-JP" altLang="en-US"/>
          </a:p>
        </p:txBody>
      </p:sp>
      <p:pic>
        <p:nvPicPr>
          <p:cNvPr id="9" name="図 8">
            <a:extLst>
              <a:ext uri="{FF2B5EF4-FFF2-40B4-BE49-F238E27FC236}">
                <a16:creationId xmlns:a16="http://schemas.microsoft.com/office/drawing/2014/main" id="{40E2173C-3625-455C-820D-A10EFA22C65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94475" y="324692"/>
            <a:ext cx="5114849" cy="2728798"/>
          </a:xfrm>
          <a:prstGeom prst="rect">
            <a:avLst/>
          </a:prstGeom>
          <a:noFill/>
          <a:ln>
            <a:noFill/>
          </a:ln>
        </p:spPr>
      </p:pic>
      <p:pic>
        <p:nvPicPr>
          <p:cNvPr id="8" name="図 7" descr="図形 が含まれている画像&#10;&#10;自動的に生成された説明">
            <a:extLst>
              <a:ext uri="{FF2B5EF4-FFF2-40B4-BE49-F238E27FC236}">
                <a16:creationId xmlns:a16="http://schemas.microsoft.com/office/drawing/2014/main" id="{47079DAB-2044-4F94-942D-FB196280B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563" y="3108071"/>
            <a:ext cx="5706237" cy="2545461"/>
          </a:xfrm>
          <a:prstGeom prst="rect">
            <a:avLst/>
          </a:prstGeom>
        </p:spPr>
      </p:pic>
      <p:sp>
        <p:nvSpPr>
          <p:cNvPr id="10" name="正方形/長方形 9">
            <a:extLst>
              <a:ext uri="{FF2B5EF4-FFF2-40B4-BE49-F238E27FC236}">
                <a16:creationId xmlns:a16="http://schemas.microsoft.com/office/drawing/2014/main" id="{D3ADE806-AF39-4BFC-AC4A-D355376BAF95}"/>
              </a:ext>
            </a:extLst>
          </p:cNvPr>
          <p:cNvSpPr/>
          <p:nvPr/>
        </p:nvSpPr>
        <p:spPr>
          <a:xfrm>
            <a:off x="5896791" y="5653532"/>
            <a:ext cx="1784527" cy="369332"/>
          </a:xfrm>
          <a:prstGeom prst="rect">
            <a:avLst/>
          </a:prstGeom>
        </p:spPr>
        <p:txBody>
          <a:bodyPr wrap="none">
            <a:spAutoFit/>
          </a:bodyPr>
          <a:lstStyle/>
          <a:p>
            <a:r>
              <a:rPr lang="en-US" altLang="ja-JP" dirty="0"/>
              <a:t>http://</a:t>
            </a:r>
            <a:r>
              <a:rPr lang="en-US" altLang="ja-JP" dirty="0" err="1"/>
              <a:t>ssjcpl.org</a:t>
            </a:r>
            <a:r>
              <a:rPr lang="en-US" altLang="ja-JP" dirty="0"/>
              <a:t>/</a:t>
            </a:r>
            <a:endParaRPr lang="ja-JP" altLang="en-US" dirty="0"/>
          </a:p>
        </p:txBody>
      </p:sp>
    </p:spTree>
    <p:extLst>
      <p:ext uri="{BB962C8B-B14F-4D97-AF65-F5344CB8AC3E}">
        <p14:creationId xmlns:p14="http://schemas.microsoft.com/office/powerpoint/2010/main" val="134135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510288"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28" y="2046514"/>
            <a:ext cx="5716803" cy="4253866"/>
          </a:xfrm>
        </p:spPr>
        <p:txBody>
          <a:bodyPr>
            <a:normAutofit fontScale="92500" lnSpcReduction="20000"/>
          </a:bodyPr>
          <a:lstStyle/>
          <a:p>
            <a:pPr marL="0" indent="0">
              <a:buClr>
                <a:srgbClr val="FF0000"/>
              </a:buClr>
              <a:buSzPct val="140000"/>
              <a:buNone/>
            </a:pPr>
            <a:r>
              <a:rPr lang="ja-JP" altLang="en-US" dirty="0"/>
              <a:t>サンフランシスコ郊外の中小都市にあるセザール・チャベス（</a:t>
            </a:r>
            <a:r>
              <a:rPr lang="en-US" altLang="ja-JP" dirty="0"/>
              <a:t>Cesar Chavez</a:t>
            </a:r>
            <a:r>
              <a:rPr lang="ja-JP" altLang="en-US" dirty="0"/>
              <a:t>）</a:t>
            </a:r>
            <a:r>
              <a:rPr lang="en-US" altLang="ja-JP" dirty="0"/>
              <a:t> </a:t>
            </a:r>
            <a:r>
              <a:rPr lang="ja-JP" altLang="en-US" dirty="0"/>
              <a:t>中央図書館</a:t>
            </a:r>
            <a:endParaRPr lang="en-US" altLang="ja-JP" dirty="0"/>
          </a:p>
          <a:p>
            <a:pPr>
              <a:buClr>
                <a:srgbClr val="FF0000"/>
              </a:buClr>
              <a:buSzPct val="140000"/>
              <a:buFont typeface="Wingdings" panose="05000000000000000000" pitchFamily="2" charset="2"/>
              <a:buChar char="Ø"/>
            </a:pPr>
            <a:r>
              <a:rPr lang="en-US" altLang="ja-JP" dirty="0"/>
              <a:t>3</a:t>
            </a:r>
            <a:r>
              <a:rPr lang="ja-JP" altLang="en-US" dirty="0"/>
              <a:t>月</a:t>
            </a:r>
            <a:r>
              <a:rPr lang="en-US" altLang="ja-JP" dirty="0"/>
              <a:t>21</a:t>
            </a:r>
            <a:r>
              <a:rPr lang="ja-JP" altLang="en-US" dirty="0"/>
              <a:t>日のイベントが中止になって以降</a:t>
            </a:r>
            <a:r>
              <a:rPr lang="en-US" altLang="ja-JP" dirty="0"/>
              <a:t>4</a:t>
            </a:r>
            <a:r>
              <a:rPr lang="ja-JP" altLang="en-US" dirty="0"/>
              <a:t>－</a:t>
            </a:r>
            <a:r>
              <a:rPr lang="en-US" altLang="ja-JP" dirty="0"/>
              <a:t>5</a:t>
            </a:r>
            <a:r>
              <a:rPr lang="ja-JP" altLang="en-US" dirty="0"/>
              <a:t>月は</a:t>
            </a:r>
            <a:r>
              <a:rPr lang="en-US" altLang="ja-JP" dirty="0"/>
              <a:t>Facebook</a:t>
            </a:r>
            <a:r>
              <a:rPr lang="ja-JP" altLang="en-US" dirty="0"/>
              <a:t>　</a:t>
            </a:r>
            <a:r>
              <a:rPr lang="en-US" altLang="ja-JP" dirty="0"/>
              <a:t>Live</a:t>
            </a:r>
            <a:r>
              <a:rPr lang="ja-JP" altLang="en-US" dirty="0"/>
              <a:t>で</a:t>
            </a:r>
            <a:r>
              <a:rPr lang="en-US" altLang="ja-JP" dirty="0"/>
              <a:t>4</a:t>
            </a:r>
            <a:r>
              <a:rPr lang="ja-JP" altLang="en-US" dirty="0"/>
              <a:t>月</a:t>
            </a:r>
            <a:r>
              <a:rPr lang="en-US" altLang="ja-JP" dirty="0"/>
              <a:t>16</a:t>
            </a:r>
            <a:r>
              <a:rPr lang="ja-JP" altLang="en-US" dirty="0"/>
              <a:t>日に</a:t>
            </a:r>
            <a:r>
              <a:rPr lang="en-US" altLang="ja-JP" dirty="0"/>
              <a:t>Facebook Live Story Time</a:t>
            </a:r>
            <a:r>
              <a:rPr lang="ja-JP" altLang="en-US" dirty="0"/>
              <a:t>と</a:t>
            </a:r>
            <a:r>
              <a:rPr lang="en-US" altLang="ja-JP" dirty="0"/>
              <a:t>5</a:t>
            </a:r>
            <a:r>
              <a:rPr lang="ja-JP" altLang="en-US" dirty="0"/>
              <a:t>月</a:t>
            </a:r>
            <a:r>
              <a:rPr lang="en-US" altLang="ja-JP" dirty="0"/>
              <a:t>22</a:t>
            </a:r>
            <a:r>
              <a:rPr lang="ja-JP" altLang="en-US" dirty="0"/>
              <a:t>日</a:t>
            </a:r>
            <a:r>
              <a:rPr lang="en-US" altLang="ja-JP" dirty="0"/>
              <a:t>Virtual Book Club</a:t>
            </a:r>
            <a:r>
              <a:rPr lang="ja-JP" altLang="en-US" dirty="0"/>
              <a:t>を開催。</a:t>
            </a:r>
            <a:endParaRPr lang="en-US" altLang="ja-JP" dirty="0"/>
          </a:p>
          <a:p>
            <a:pPr>
              <a:buClr>
                <a:srgbClr val="FF0000"/>
              </a:buClr>
              <a:buSzPct val="140000"/>
              <a:buFont typeface="Wingdings" panose="05000000000000000000" pitchFamily="2" charset="2"/>
              <a:buChar char="Ø"/>
            </a:pPr>
            <a:r>
              <a:rPr lang="en-US" altLang="ja-JP" dirty="0"/>
              <a:t>8</a:t>
            </a:r>
            <a:r>
              <a:rPr lang="ja-JP" altLang="en-US" dirty="0"/>
              <a:t>月から館内でのイベントを開始の予定であったが、</a:t>
            </a: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月現在カーブサイドサービスのみ　図書館のロビーで予約した本が受け取れる。</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28</a:t>
            </a:fld>
            <a:endParaRPr kumimoji="1" lang="ja-JP" altLang="en-US"/>
          </a:p>
        </p:txBody>
      </p:sp>
      <p:sp>
        <p:nvSpPr>
          <p:cNvPr id="10" name="正方形/長方形 9">
            <a:extLst>
              <a:ext uri="{FF2B5EF4-FFF2-40B4-BE49-F238E27FC236}">
                <a16:creationId xmlns:a16="http://schemas.microsoft.com/office/drawing/2014/main" id="{D3ADE806-AF39-4BFC-AC4A-D355376BAF95}"/>
              </a:ext>
            </a:extLst>
          </p:cNvPr>
          <p:cNvSpPr/>
          <p:nvPr/>
        </p:nvSpPr>
        <p:spPr>
          <a:xfrm>
            <a:off x="7492813" y="4838131"/>
            <a:ext cx="1784527" cy="369332"/>
          </a:xfrm>
          <a:prstGeom prst="rect">
            <a:avLst/>
          </a:prstGeom>
        </p:spPr>
        <p:txBody>
          <a:bodyPr wrap="none">
            <a:spAutoFit/>
          </a:bodyPr>
          <a:lstStyle/>
          <a:p>
            <a:r>
              <a:rPr lang="en-US" altLang="ja-JP" dirty="0"/>
              <a:t>http://</a:t>
            </a:r>
            <a:r>
              <a:rPr lang="en-US" altLang="ja-JP" dirty="0" err="1"/>
              <a:t>ssjcpl.org</a:t>
            </a:r>
            <a:r>
              <a:rPr lang="en-US" altLang="ja-JP" dirty="0"/>
              <a:t>/</a:t>
            </a:r>
            <a:endParaRPr lang="ja-JP" altLang="en-US" dirty="0"/>
          </a:p>
        </p:txBody>
      </p:sp>
      <p:pic>
        <p:nvPicPr>
          <p:cNvPr id="5" name="図 4" descr="グラフィカル ユーザー インターフェイス, Web サイト が含まれている画像&#10;&#10;自動的に生成された説明">
            <a:extLst>
              <a:ext uri="{FF2B5EF4-FFF2-40B4-BE49-F238E27FC236}">
                <a16:creationId xmlns:a16="http://schemas.microsoft.com/office/drawing/2014/main" id="{8F40A0EC-F8B4-459A-A87F-A857890FA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464" y="2057612"/>
            <a:ext cx="5238655" cy="2370296"/>
          </a:xfrm>
          <a:prstGeom prst="rect">
            <a:avLst/>
          </a:prstGeom>
          <a:ln>
            <a:solidFill>
              <a:schemeClr val="accent1">
                <a:shade val="50000"/>
              </a:schemeClr>
            </a:solidFill>
          </a:ln>
        </p:spPr>
      </p:pic>
      <p:sp>
        <p:nvSpPr>
          <p:cNvPr id="7" name="矢印: 右 6">
            <a:extLst>
              <a:ext uri="{FF2B5EF4-FFF2-40B4-BE49-F238E27FC236}">
                <a16:creationId xmlns:a16="http://schemas.microsoft.com/office/drawing/2014/main" id="{67C1631B-35B3-4316-9140-874363439C2D}"/>
              </a:ext>
            </a:extLst>
          </p:cNvPr>
          <p:cNvSpPr/>
          <p:nvPr/>
        </p:nvSpPr>
        <p:spPr>
          <a:xfrm>
            <a:off x="6294632" y="2624599"/>
            <a:ext cx="269733" cy="6181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3814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594865" cy="1184524"/>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48928" y="2046514"/>
            <a:ext cx="5716803" cy="4253866"/>
          </a:xfrm>
        </p:spPr>
        <p:txBody>
          <a:bodyPr>
            <a:normAutofit/>
          </a:bodyPr>
          <a:lstStyle/>
          <a:p>
            <a:pPr marL="0" indent="0">
              <a:buClr>
                <a:srgbClr val="FF0000"/>
              </a:buClr>
              <a:buSzPct val="140000"/>
              <a:buNone/>
            </a:pPr>
            <a:r>
              <a:rPr lang="ja-JP" altLang="en-US" dirty="0"/>
              <a:t>サンフランシスコ郊外の中小都市にあるセザール・チャベス（</a:t>
            </a:r>
            <a:r>
              <a:rPr lang="en-US" altLang="ja-JP" dirty="0"/>
              <a:t>Cesar Chavez</a:t>
            </a:r>
            <a:r>
              <a:rPr lang="ja-JP" altLang="en-US" dirty="0"/>
              <a:t>）</a:t>
            </a:r>
            <a:r>
              <a:rPr lang="en-US" altLang="ja-JP" dirty="0"/>
              <a:t> </a:t>
            </a:r>
            <a:r>
              <a:rPr lang="ja-JP" altLang="en-US" dirty="0"/>
              <a:t>中央図書館</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a:t>
            </a:r>
            <a:r>
              <a:rPr lang="en-US" altLang="ja-JP" dirty="0"/>
              <a:t>23</a:t>
            </a:r>
            <a:r>
              <a:rPr lang="ja-JP" altLang="en-US" dirty="0"/>
              <a:t>回のイベントはすべてリモート．スぺイン語，お話会，編み物，</a:t>
            </a:r>
            <a:r>
              <a:rPr lang="en-US" altLang="ja-JP" dirty="0"/>
              <a:t>Zoom,</a:t>
            </a:r>
            <a:r>
              <a:rPr lang="ja-JP" altLang="en-US" dirty="0"/>
              <a:t>　</a:t>
            </a:r>
            <a:r>
              <a:rPr lang="en-US" altLang="ja-JP" dirty="0"/>
              <a:t>Facebook,</a:t>
            </a:r>
            <a:r>
              <a:rPr lang="ja-JP" altLang="en-US" dirty="0"/>
              <a:t>　</a:t>
            </a:r>
            <a:r>
              <a:rPr lang="en-US" altLang="ja-JP" dirty="0"/>
              <a:t>YouTube</a:t>
            </a:r>
            <a:r>
              <a:rPr lang="ja-JP" altLang="en-US" dirty="0"/>
              <a:t>を使用。</a:t>
            </a:r>
          </a:p>
          <a:p>
            <a:pPr>
              <a:buClr>
                <a:srgbClr val="FF0000"/>
              </a:buClr>
              <a:buSzPct val="140000"/>
              <a:buFont typeface="Wingdings" panose="05000000000000000000" pitchFamily="2" charset="2"/>
              <a:buChar char="Ø"/>
            </a:pPr>
            <a:r>
              <a:rPr lang="ja-JP" altLang="en-US" dirty="0"/>
              <a:t>図書館員によるお話会　</a:t>
            </a:r>
            <a:r>
              <a:rPr lang="en-US" altLang="ja-JP" dirty="0"/>
              <a:t>Facebook</a:t>
            </a:r>
            <a:r>
              <a:rPr lang="ja-JP" altLang="en-US" dirty="0"/>
              <a:t>や</a:t>
            </a:r>
            <a:r>
              <a:rPr lang="en-US" altLang="ja-JP" dirty="0"/>
              <a:t>YouTube</a:t>
            </a:r>
            <a:r>
              <a:rPr lang="ja-JP" altLang="en-US" dirty="0"/>
              <a:t>を使用。</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29</a:t>
            </a:fld>
            <a:endParaRPr kumimoji="1" lang="ja-JP" altLang="en-US"/>
          </a:p>
        </p:txBody>
      </p:sp>
      <p:sp>
        <p:nvSpPr>
          <p:cNvPr id="10" name="正方形/長方形 9">
            <a:extLst>
              <a:ext uri="{FF2B5EF4-FFF2-40B4-BE49-F238E27FC236}">
                <a16:creationId xmlns:a16="http://schemas.microsoft.com/office/drawing/2014/main" id="{D3ADE806-AF39-4BFC-AC4A-D355376BAF95}"/>
              </a:ext>
            </a:extLst>
          </p:cNvPr>
          <p:cNvSpPr/>
          <p:nvPr/>
        </p:nvSpPr>
        <p:spPr>
          <a:xfrm>
            <a:off x="6651105" y="5931164"/>
            <a:ext cx="3476273" cy="369332"/>
          </a:xfrm>
          <a:prstGeom prst="rect">
            <a:avLst/>
          </a:prstGeom>
        </p:spPr>
        <p:txBody>
          <a:bodyPr wrap="none">
            <a:spAutoFit/>
          </a:bodyPr>
          <a:lstStyle/>
          <a:p>
            <a:r>
              <a:rPr lang="en-US" altLang="ja-JP" dirty="0"/>
              <a:t>https://</a:t>
            </a:r>
            <a:r>
              <a:rPr lang="en-US" altLang="ja-JP" dirty="0" err="1"/>
              <a:t>www.facebook.com</a:t>
            </a:r>
            <a:r>
              <a:rPr lang="en-US" altLang="ja-JP" dirty="0"/>
              <a:t>/</a:t>
            </a:r>
            <a:r>
              <a:rPr lang="en-US" altLang="ja-JP" dirty="0" err="1"/>
              <a:t>SSJCPL</a:t>
            </a:r>
            <a:endParaRPr lang="ja-JP" altLang="en-US" dirty="0"/>
          </a:p>
        </p:txBody>
      </p:sp>
      <p:pic>
        <p:nvPicPr>
          <p:cNvPr id="8" name="図 7" descr="グラフィカル ユーザー インターフェイス, Web サイト&#10;&#10;自動的に生成された説明">
            <a:extLst>
              <a:ext uri="{FF2B5EF4-FFF2-40B4-BE49-F238E27FC236}">
                <a16:creationId xmlns:a16="http://schemas.microsoft.com/office/drawing/2014/main" id="{8A82E4C1-FABF-4E54-9975-00D80E53E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979" y="136525"/>
            <a:ext cx="3851339" cy="2414207"/>
          </a:xfrm>
          <a:prstGeom prst="rect">
            <a:avLst/>
          </a:prstGeom>
          <a:ln>
            <a:solidFill>
              <a:schemeClr val="accent1">
                <a:shade val="50000"/>
              </a:schemeClr>
            </a:solidFill>
          </a:ln>
        </p:spPr>
      </p:pic>
      <p:pic>
        <p:nvPicPr>
          <p:cNvPr id="13" name="図 1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89E12B48-4FFA-4ADA-A90D-234B4EB4F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603" y="2283517"/>
            <a:ext cx="4567714" cy="3752755"/>
          </a:xfrm>
          <a:prstGeom prst="rect">
            <a:avLst/>
          </a:prstGeom>
          <a:ln>
            <a:solidFill>
              <a:schemeClr val="accent1">
                <a:shade val="50000"/>
              </a:schemeClr>
            </a:solidFill>
          </a:ln>
        </p:spPr>
      </p:pic>
      <p:sp>
        <p:nvSpPr>
          <p:cNvPr id="7" name="矢印: 右 6">
            <a:extLst>
              <a:ext uri="{FF2B5EF4-FFF2-40B4-BE49-F238E27FC236}">
                <a16:creationId xmlns:a16="http://schemas.microsoft.com/office/drawing/2014/main" id="{67C1631B-35B3-4316-9140-874363439C2D}"/>
              </a:ext>
            </a:extLst>
          </p:cNvPr>
          <p:cNvSpPr/>
          <p:nvPr/>
        </p:nvSpPr>
        <p:spPr>
          <a:xfrm>
            <a:off x="6288096" y="4491761"/>
            <a:ext cx="2287282" cy="618161"/>
          </a:xfrm>
          <a:prstGeom prst="rightArrow">
            <a:avLst>
              <a:gd name="adj1" fmla="val 466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41549DA-258A-49B5-9EC6-02D27A690BB4}"/>
              </a:ext>
            </a:extLst>
          </p:cNvPr>
          <p:cNvSpPr/>
          <p:nvPr/>
        </p:nvSpPr>
        <p:spPr>
          <a:xfrm>
            <a:off x="6365731" y="1563310"/>
            <a:ext cx="5701282" cy="646331"/>
          </a:xfrm>
          <a:prstGeom prst="rect">
            <a:avLst/>
          </a:prstGeom>
          <a:solidFill>
            <a:schemeClr val="bg1"/>
          </a:solidFill>
          <a:ln>
            <a:solidFill>
              <a:schemeClr val="accent1">
                <a:shade val="50000"/>
              </a:schemeClr>
            </a:solidFill>
          </a:ln>
        </p:spPr>
        <p:txBody>
          <a:bodyPr wrap="square">
            <a:spAutoFit/>
          </a:bodyPr>
          <a:lstStyle/>
          <a:p>
            <a:r>
              <a:rPr lang="ja-JP" altLang="en-US" dirty="0"/>
              <a:t>http://engagedpatrons.org/EventsExtended.cfm?SiteID=3406&amp;EventID=419705&amp;PK=674754</a:t>
            </a:r>
          </a:p>
        </p:txBody>
      </p:sp>
    </p:spTree>
    <p:extLst>
      <p:ext uri="{BB962C8B-B14F-4D97-AF65-F5344CB8AC3E}">
        <p14:creationId xmlns:p14="http://schemas.microsoft.com/office/powerpoint/2010/main" val="257254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715639" y="343216"/>
            <a:ext cx="7668706" cy="922876"/>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715639" y="1266092"/>
            <a:ext cx="10520818" cy="1913206"/>
          </a:xfrm>
        </p:spPr>
        <p:txBody>
          <a:bodyPr>
            <a:normAutofit/>
          </a:bodyPr>
          <a:lstStyle/>
          <a:p>
            <a:pPr>
              <a:buClr>
                <a:srgbClr val="FF0000"/>
              </a:buClr>
              <a:buSzPct val="140000"/>
              <a:buFont typeface="Wingdings" panose="05000000000000000000" pitchFamily="2" charset="2"/>
              <a:buChar char="Ø"/>
            </a:pPr>
            <a:r>
              <a:rPr lang="ja-JP" altLang="en-US" dirty="0"/>
              <a:t>世界のコロナウイルス新規感染者数の推移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4</a:t>
            </a:r>
            <a:r>
              <a:rPr lang="ja-JP" altLang="en-US" dirty="0"/>
              <a:t>日データ　</a:t>
            </a:r>
            <a:r>
              <a:rPr lang="en-US" altLang="ja-JP" dirty="0"/>
              <a:t>WHO</a:t>
            </a:r>
            <a:r>
              <a:rPr lang="ja-JP" altLang="en-US" dirty="0"/>
              <a:t>作成）</a:t>
            </a:r>
            <a:endParaRPr lang="en-US" altLang="ja-JP" dirty="0"/>
          </a:p>
          <a:p>
            <a:pPr>
              <a:buClr>
                <a:srgbClr val="FF0000"/>
              </a:buClr>
              <a:buSzPct val="140000"/>
              <a:buFont typeface="Wingdings" panose="05000000000000000000" pitchFamily="2" charset="2"/>
              <a:buChar char="Ø"/>
            </a:pPr>
            <a:r>
              <a:rPr lang="ja-JP" altLang="en-US" dirty="0"/>
              <a:t>ヨーロッパ諸国や北米などで感染者数の増加が著しい。</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a:t>
            </a:fld>
            <a:endParaRPr kumimoji="1" lang="ja-JP" altLang="en-US"/>
          </a:p>
        </p:txBody>
      </p:sp>
      <p:sp>
        <p:nvSpPr>
          <p:cNvPr id="3" name="正方形/長方形 2">
            <a:extLst>
              <a:ext uri="{FF2B5EF4-FFF2-40B4-BE49-F238E27FC236}">
                <a16:creationId xmlns:a16="http://schemas.microsoft.com/office/drawing/2014/main" id="{FC0A9629-4C0E-4E7E-9790-DEF7CEB76200}"/>
              </a:ext>
            </a:extLst>
          </p:cNvPr>
          <p:cNvSpPr/>
          <p:nvPr/>
        </p:nvSpPr>
        <p:spPr>
          <a:xfrm>
            <a:off x="3615123" y="1703654"/>
            <a:ext cx="2743200" cy="365125"/>
          </a:xfrm>
          <a:prstGeom prst="rect">
            <a:avLst/>
          </a:prstGeom>
          <a:solidFill>
            <a:srgbClr val="000000">
              <a:alpha val="50000"/>
            </a:srgbClr>
          </a:solidFill>
          <a:ln>
            <a:noFill/>
          </a:ln>
        </p:spPr>
        <p:txBody>
          <a:bodyPr wrap="square">
            <a:noAutofit/>
          </a:bodyPr>
          <a:lstStyle/>
          <a:p>
            <a:pPr algn="ctr">
              <a:spcAft>
                <a:spcPts val="600"/>
              </a:spcAft>
            </a:pPr>
            <a:r>
              <a:rPr lang="en-US" altLang="ja-JP" dirty="0">
                <a:solidFill>
                  <a:srgbClr val="FFFFFF"/>
                </a:solidFill>
              </a:rPr>
              <a:t>https://</a:t>
            </a:r>
            <a:r>
              <a:rPr lang="en-US" altLang="ja-JP" dirty="0" err="1">
                <a:solidFill>
                  <a:srgbClr val="FFFFFF"/>
                </a:solidFill>
              </a:rPr>
              <a:t>covid19.who.int</a:t>
            </a:r>
            <a:r>
              <a:rPr lang="en-US" altLang="ja-JP" dirty="0">
                <a:solidFill>
                  <a:srgbClr val="FFFFFF"/>
                </a:solidFill>
              </a:rPr>
              <a:t>/</a:t>
            </a:r>
            <a:endParaRPr lang="ja-JP" altLang="en-US" dirty="0">
              <a:solidFill>
                <a:srgbClr val="FFFFFF"/>
              </a:solidFill>
            </a:endParaRPr>
          </a:p>
        </p:txBody>
      </p:sp>
      <p:pic>
        <p:nvPicPr>
          <p:cNvPr id="7" name="図 6">
            <a:extLst>
              <a:ext uri="{FF2B5EF4-FFF2-40B4-BE49-F238E27FC236}">
                <a16:creationId xmlns:a16="http://schemas.microsoft.com/office/drawing/2014/main" id="{1F4BF1F2-5C80-4776-81A9-6A4C77403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74" y="2613596"/>
            <a:ext cx="8704898" cy="3742754"/>
          </a:xfrm>
          <a:prstGeom prst="rect">
            <a:avLst/>
          </a:prstGeom>
        </p:spPr>
      </p:pic>
      <p:pic>
        <p:nvPicPr>
          <p:cNvPr id="10" name="図 9">
            <a:extLst>
              <a:ext uri="{FF2B5EF4-FFF2-40B4-BE49-F238E27FC236}">
                <a16:creationId xmlns:a16="http://schemas.microsoft.com/office/drawing/2014/main" id="{5AE3D278-40DC-4D58-8EE4-B6CBF4F2D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366" y="2910448"/>
            <a:ext cx="2390775" cy="1857375"/>
          </a:xfrm>
          <a:prstGeom prst="rect">
            <a:avLst/>
          </a:prstGeom>
        </p:spPr>
      </p:pic>
    </p:spTree>
    <p:extLst>
      <p:ext uri="{BB962C8B-B14F-4D97-AF65-F5344CB8AC3E}">
        <p14:creationId xmlns:p14="http://schemas.microsoft.com/office/powerpoint/2010/main" val="3325783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30" y="1921790"/>
            <a:ext cx="5736372" cy="4207298"/>
          </a:xfrm>
        </p:spPr>
        <p:txBody>
          <a:bodyPr>
            <a:normAutofit/>
          </a:bodyPr>
          <a:lstStyle/>
          <a:p>
            <a:pPr marL="0" indent="0">
              <a:buClr>
                <a:srgbClr val="FF0000"/>
              </a:buClr>
              <a:buSzPct val="140000"/>
              <a:buNone/>
            </a:pPr>
            <a:r>
              <a:rPr lang="ja-JP" altLang="en-US" dirty="0"/>
              <a:t>ケルン市中央図書館（ドイツ）人口約</a:t>
            </a:r>
            <a:r>
              <a:rPr lang="en-US" altLang="ja-JP" dirty="0"/>
              <a:t>100</a:t>
            </a:r>
            <a:r>
              <a:rPr lang="ja-JP" altLang="en-US" dirty="0"/>
              <a:t>万人</a:t>
            </a:r>
          </a:p>
          <a:p>
            <a:pPr>
              <a:buClr>
                <a:srgbClr val="FF0000"/>
              </a:buClr>
              <a:buSzPct val="140000"/>
              <a:buFont typeface="Wingdings" panose="05000000000000000000" pitchFamily="2" charset="2"/>
              <a:buChar char="Ø"/>
            </a:pPr>
            <a:r>
              <a:rPr lang="ja-JP" altLang="en-US" dirty="0"/>
              <a:t>ドイツの公立図書館の中でも</a:t>
            </a:r>
            <a:r>
              <a:rPr lang="en-US" altLang="ja-JP" dirty="0"/>
              <a:t>2013</a:t>
            </a:r>
            <a:r>
              <a:rPr lang="ja-JP" altLang="en-US" dirty="0"/>
              <a:t>年にメイカースペースを開始するなどデジタル化への対応に積極的な公立図書館として知られる。</a:t>
            </a:r>
            <a:endParaRPr lang="en-US" altLang="ja-JP" dirty="0"/>
          </a:p>
          <a:p>
            <a:pPr>
              <a:buClr>
                <a:srgbClr val="FF0000"/>
              </a:buClr>
              <a:buSzPct val="140000"/>
              <a:buFont typeface="Wingdings" panose="05000000000000000000" pitchFamily="2" charset="2"/>
              <a:buChar char="Ø"/>
            </a:pPr>
            <a:r>
              <a:rPr lang="en-US" altLang="ja-JP" dirty="0"/>
              <a:t>4</a:t>
            </a:r>
            <a:r>
              <a:rPr lang="ja-JP" altLang="en-US" dirty="0"/>
              <a:t>階の全体が「音楽・メディア・メイカースペース」　となっている。</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30</a:t>
            </a:fld>
            <a:endParaRPr kumimoji="1" lang="ja-JP" altLang="en-US"/>
          </a:p>
        </p:txBody>
      </p:sp>
      <p:pic>
        <p:nvPicPr>
          <p:cNvPr id="9" name="図 8">
            <a:extLst>
              <a:ext uri="{FF2B5EF4-FFF2-40B4-BE49-F238E27FC236}">
                <a16:creationId xmlns:a16="http://schemas.microsoft.com/office/drawing/2014/main" id="{99D7C101-4A2A-4E0A-A6A3-F4D3A370E3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879" b="2"/>
          <a:stretch/>
        </p:blipFill>
        <p:spPr>
          <a:xfrm>
            <a:off x="6772717" y="177168"/>
            <a:ext cx="4146420" cy="2836351"/>
          </a:xfrm>
          <a:prstGeom prst="rect">
            <a:avLst/>
          </a:prstGeom>
          <a:ln>
            <a:solidFill>
              <a:schemeClr val="accent1">
                <a:shade val="50000"/>
              </a:schemeClr>
            </a:solidFill>
          </a:ln>
        </p:spPr>
      </p:pic>
      <p:pic>
        <p:nvPicPr>
          <p:cNvPr id="8" name="図 7" descr="マップ&#10;&#10;自動的に生成された説明">
            <a:extLst>
              <a:ext uri="{FF2B5EF4-FFF2-40B4-BE49-F238E27FC236}">
                <a16:creationId xmlns:a16="http://schemas.microsoft.com/office/drawing/2014/main" id="{E145E6A9-FEB9-42E3-8484-6D39E5A81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717" y="3190687"/>
            <a:ext cx="3551873" cy="3061526"/>
          </a:xfrm>
          <a:prstGeom prst="rect">
            <a:avLst/>
          </a:prstGeom>
          <a:ln>
            <a:solidFill>
              <a:schemeClr val="accent1">
                <a:shade val="50000"/>
              </a:schemeClr>
            </a:solidFill>
          </a:ln>
        </p:spPr>
      </p:pic>
      <p:sp>
        <p:nvSpPr>
          <p:cNvPr id="10" name="テキスト ボックス 9">
            <a:extLst>
              <a:ext uri="{FF2B5EF4-FFF2-40B4-BE49-F238E27FC236}">
                <a16:creationId xmlns:a16="http://schemas.microsoft.com/office/drawing/2014/main" id="{DE09D591-BF35-48CE-A39F-60F8091406A4}"/>
              </a:ext>
            </a:extLst>
          </p:cNvPr>
          <p:cNvSpPr txBox="1"/>
          <p:nvPr/>
        </p:nvSpPr>
        <p:spPr>
          <a:xfrm>
            <a:off x="7534017" y="6252867"/>
            <a:ext cx="2138766" cy="369332"/>
          </a:xfrm>
          <a:prstGeom prst="rect">
            <a:avLst/>
          </a:prstGeom>
          <a:noFill/>
        </p:spPr>
        <p:txBody>
          <a:bodyPr wrap="square" rtlCol="0">
            <a:spAutoFit/>
          </a:bodyPr>
          <a:lstStyle/>
          <a:p>
            <a:r>
              <a:rPr kumimoji="1" lang="en-US" altLang="ja-JP" dirty="0"/>
              <a:t>Google</a:t>
            </a:r>
            <a:r>
              <a:rPr kumimoji="1" lang="ja-JP" altLang="en-US" dirty="0"/>
              <a:t> </a:t>
            </a:r>
            <a:r>
              <a:rPr kumimoji="1" lang="en-US" altLang="ja-JP" dirty="0"/>
              <a:t>Map</a:t>
            </a:r>
            <a:endParaRPr kumimoji="1" lang="ja-JP" altLang="en-US" dirty="0"/>
          </a:p>
        </p:txBody>
      </p:sp>
    </p:spTree>
    <p:extLst>
      <p:ext uri="{BB962C8B-B14F-4D97-AF65-F5344CB8AC3E}">
        <p14:creationId xmlns:p14="http://schemas.microsoft.com/office/powerpoint/2010/main" val="2187034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757418" y="360388"/>
            <a:ext cx="10447858" cy="666498"/>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757417" y="1026886"/>
            <a:ext cx="9331979" cy="360388"/>
          </a:xfrm>
        </p:spPr>
        <p:txBody>
          <a:bodyPr>
            <a:normAutofit fontScale="85000" lnSpcReduction="20000"/>
          </a:bodyPr>
          <a:lstStyle/>
          <a:p>
            <a:pPr marL="0" indent="0">
              <a:buClr>
                <a:srgbClr val="FF0000"/>
              </a:buClr>
              <a:buSzPct val="140000"/>
              <a:buNone/>
            </a:pPr>
            <a:r>
              <a:rPr lang="ja-JP" altLang="en-US" dirty="0"/>
              <a:t>ケルン市中央図書館（ドイツ）人口約</a:t>
            </a:r>
            <a:r>
              <a:rPr lang="en-US" altLang="ja-JP" dirty="0"/>
              <a:t>100</a:t>
            </a:r>
            <a:r>
              <a:rPr lang="ja-JP" altLang="en-US" dirty="0"/>
              <a:t>万人</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31</a:t>
            </a:fld>
            <a:endParaRPr kumimoji="1" lang="ja-JP" altLang="en-US"/>
          </a:p>
        </p:txBody>
      </p:sp>
      <p:sp>
        <p:nvSpPr>
          <p:cNvPr id="10" name="コンテンツ プレースホルダー 2">
            <a:extLst>
              <a:ext uri="{FF2B5EF4-FFF2-40B4-BE49-F238E27FC236}">
                <a16:creationId xmlns:a16="http://schemas.microsoft.com/office/drawing/2014/main" id="{B1474943-3167-4EF7-A29B-496C6598DAFF}"/>
              </a:ext>
            </a:extLst>
          </p:cNvPr>
          <p:cNvSpPr txBox="1">
            <a:spLocks/>
          </p:cNvSpPr>
          <p:nvPr/>
        </p:nvSpPr>
        <p:spPr>
          <a:xfrm>
            <a:off x="616407" y="1403579"/>
            <a:ext cx="10061925" cy="154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sz="2000" dirty="0"/>
              <a:t>ドイツのコロナウイルス新規感染者数の推移　（</a:t>
            </a:r>
            <a:r>
              <a:rPr lang="en-US" altLang="ja-JP" sz="2000" dirty="0"/>
              <a:t>2020</a:t>
            </a:r>
            <a:r>
              <a:rPr lang="ja-JP" altLang="en-US" sz="2000" dirty="0"/>
              <a:t>年</a:t>
            </a:r>
            <a:r>
              <a:rPr lang="en-US" altLang="ja-JP" sz="2000" dirty="0"/>
              <a:t>11</a:t>
            </a:r>
            <a:r>
              <a:rPr lang="ja-JP" altLang="en-US" sz="2000" dirty="0"/>
              <a:t>月</a:t>
            </a:r>
            <a:r>
              <a:rPr lang="en-US" altLang="ja-JP" sz="2000" dirty="0"/>
              <a:t>3</a:t>
            </a:r>
            <a:r>
              <a:rPr lang="ja-JP" altLang="en-US" sz="2000" dirty="0"/>
              <a:t>日データ　</a:t>
            </a:r>
            <a:r>
              <a:rPr lang="en-US" altLang="ja-JP" sz="2000" dirty="0"/>
              <a:t>NHK</a:t>
            </a:r>
            <a:r>
              <a:rPr lang="ja-JP" altLang="en-US" sz="2000" dirty="0"/>
              <a:t>作成）　　　　　最近、ドイツでは感染者数の再度の増加が著しい。</a:t>
            </a:r>
            <a:endParaRPr lang="en-US" altLang="ja-JP" sz="2000" dirty="0"/>
          </a:p>
        </p:txBody>
      </p:sp>
      <p:sp>
        <p:nvSpPr>
          <p:cNvPr id="11" name="正方形/長方形 10">
            <a:extLst>
              <a:ext uri="{FF2B5EF4-FFF2-40B4-BE49-F238E27FC236}">
                <a16:creationId xmlns:a16="http://schemas.microsoft.com/office/drawing/2014/main" id="{A3F2E220-0526-492C-A8FA-9C9626D188F0}"/>
              </a:ext>
            </a:extLst>
          </p:cNvPr>
          <p:cNvSpPr/>
          <p:nvPr/>
        </p:nvSpPr>
        <p:spPr>
          <a:xfrm>
            <a:off x="2855478" y="5877984"/>
            <a:ext cx="6477993" cy="369332"/>
          </a:xfrm>
          <a:prstGeom prst="rect">
            <a:avLst/>
          </a:prstGeom>
          <a:solidFill>
            <a:schemeClr val="tx1">
              <a:lumMod val="95000"/>
              <a:lumOff val="5000"/>
            </a:schemeClr>
          </a:solidFill>
        </p:spPr>
        <p:txBody>
          <a:bodyPr wrap="squar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8F05CEDB-98E9-4FBF-8923-8957C5CA8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966" y="2038054"/>
            <a:ext cx="9176805" cy="3806888"/>
          </a:xfrm>
          <a:prstGeom prst="rect">
            <a:avLst/>
          </a:prstGeom>
        </p:spPr>
      </p:pic>
    </p:spTree>
    <p:extLst>
      <p:ext uri="{BB962C8B-B14F-4D97-AF65-F5344CB8AC3E}">
        <p14:creationId xmlns:p14="http://schemas.microsoft.com/office/powerpoint/2010/main" val="3855200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30" y="2785944"/>
            <a:ext cx="10704870" cy="3343144"/>
          </a:xfrm>
        </p:spPr>
        <p:txBody>
          <a:bodyPr>
            <a:normAutofit fontScale="92500" lnSpcReduction="10000"/>
          </a:bodyPr>
          <a:lstStyle/>
          <a:p>
            <a:pPr marL="0" indent="0">
              <a:buClr>
                <a:srgbClr val="FF0000"/>
              </a:buClr>
              <a:buSzPct val="140000"/>
              <a:buNone/>
            </a:pPr>
            <a:r>
              <a:rPr lang="ja-JP" altLang="en-US" dirty="0"/>
              <a:t>ケルン市中央図書館（ドイツ）人口約</a:t>
            </a:r>
            <a:r>
              <a:rPr lang="en-US" altLang="ja-JP" dirty="0"/>
              <a:t>100</a:t>
            </a:r>
            <a:r>
              <a:rPr lang="ja-JP" altLang="en-US" dirty="0"/>
              <a:t>万人</a:t>
            </a:r>
          </a:p>
          <a:p>
            <a:pPr>
              <a:buClr>
                <a:srgbClr val="FF0000"/>
              </a:buClr>
              <a:buSzPct val="140000"/>
              <a:buFont typeface="Wingdings" panose="05000000000000000000" pitchFamily="2" charset="2"/>
              <a:buChar char="Ø"/>
            </a:pPr>
            <a:r>
              <a:rPr lang="en-US" altLang="ja-JP" dirty="0"/>
              <a:t>4</a:t>
            </a:r>
            <a:r>
              <a:rPr lang="ja-JP" altLang="en-US" dirty="0"/>
              <a:t>階の「音楽・メディア・メイカースペース」　にあるＶＲステーション</a:t>
            </a:r>
            <a:endParaRPr lang="en-US" altLang="ja-JP" dirty="0"/>
          </a:p>
          <a:p>
            <a:pPr>
              <a:buClr>
                <a:srgbClr val="FF0000"/>
              </a:buClr>
              <a:buSzPct val="140000"/>
              <a:buFont typeface="Wingdings" panose="05000000000000000000" pitchFamily="2" charset="2"/>
              <a:buChar char="Ø"/>
            </a:pPr>
            <a:r>
              <a:rPr lang="en-US" altLang="ja-JP" dirty="0"/>
              <a:t>3</a:t>
            </a:r>
            <a:r>
              <a:rPr lang="ja-JP" altLang="en-US" dirty="0"/>
              <a:t>月</a:t>
            </a:r>
            <a:r>
              <a:rPr lang="en-US" altLang="ja-JP" dirty="0"/>
              <a:t>17</a:t>
            </a:r>
            <a:r>
              <a:rPr lang="ja-JP" altLang="en-US" dirty="0"/>
              <a:t>日からイベントを中止</a:t>
            </a:r>
            <a:r>
              <a:rPr lang="en-US" altLang="ja-JP" dirty="0"/>
              <a:t>4</a:t>
            </a:r>
            <a:r>
              <a:rPr lang="ja-JP" altLang="en-US" dirty="0"/>
              <a:t>月，</a:t>
            </a:r>
            <a:r>
              <a:rPr lang="en-US" altLang="ja-JP" dirty="0"/>
              <a:t>5</a:t>
            </a:r>
            <a:r>
              <a:rPr lang="ja-JP" altLang="en-US" dirty="0"/>
              <a:t>月のイベントもすべて中止．</a:t>
            </a:r>
            <a:r>
              <a:rPr lang="en-US" altLang="ja-JP" dirty="0"/>
              <a:t>6</a:t>
            </a:r>
            <a:r>
              <a:rPr lang="ja-JP" altLang="en-US" dirty="0"/>
              <a:t>月後半から一部のイベントを館内で開始．</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月のイベント総数は</a:t>
            </a:r>
            <a:r>
              <a:rPr lang="en-US" altLang="ja-JP" dirty="0"/>
              <a:t>14</a:t>
            </a:r>
            <a:r>
              <a:rPr lang="ja-JP" altLang="en-US" dirty="0"/>
              <a:t>回で、そのうちメイカースペース</a:t>
            </a:r>
            <a:r>
              <a:rPr lang="en-US" altLang="ja-JP" dirty="0"/>
              <a:t>4</a:t>
            </a:r>
            <a:r>
              <a:rPr lang="ja-JP" altLang="en-US" dirty="0"/>
              <a:t>回</a:t>
            </a: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月はイベント総数</a:t>
            </a:r>
            <a:r>
              <a:rPr lang="en-US" altLang="ja-JP" dirty="0"/>
              <a:t>75</a:t>
            </a:r>
            <a:r>
              <a:rPr lang="ja-JP" altLang="en-US" dirty="0"/>
              <a:t>回のうち、メイカースペース</a:t>
            </a:r>
            <a:r>
              <a:rPr lang="en-US" altLang="ja-JP" dirty="0"/>
              <a:t>29</a:t>
            </a:r>
            <a:r>
              <a:rPr lang="ja-JP" altLang="en-US" dirty="0"/>
              <a:t>回で科学・環境などが</a:t>
            </a:r>
            <a:r>
              <a:rPr lang="en-US" altLang="ja-JP" dirty="0"/>
              <a:t>37</a:t>
            </a:r>
            <a:r>
              <a:rPr lang="ja-JP" altLang="en-US" dirty="0"/>
              <a:t>回ですべて図書館で実施．　</a:t>
            </a:r>
            <a:r>
              <a:rPr lang="en-US" altLang="ja-JP" dirty="0"/>
              <a:t>3D</a:t>
            </a:r>
            <a:r>
              <a:rPr lang="ja-JP" altLang="en-US" dirty="0"/>
              <a:t>プリンタ，</a:t>
            </a:r>
            <a:r>
              <a:rPr lang="en-US" altLang="ja-JP" dirty="0"/>
              <a:t>VR</a:t>
            </a:r>
            <a:r>
              <a:rPr lang="ja-JP" altLang="en-US" dirty="0"/>
              <a:t>，レーザーカッター，ロボット，環境，洗浄剤，気候保護，気候変動，地球，動物，科学，数学</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32</a:t>
            </a:fld>
            <a:endParaRPr kumimoji="1" lang="ja-JP" altLang="en-US"/>
          </a:p>
        </p:txBody>
      </p:sp>
      <p:pic>
        <p:nvPicPr>
          <p:cNvPr id="11" name="図 10">
            <a:extLst>
              <a:ext uri="{FF2B5EF4-FFF2-40B4-BE49-F238E27FC236}">
                <a16:creationId xmlns:a16="http://schemas.microsoft.com/office/drawing/2014/main" id="{0C3BF85A-71E1-4CB9-BECE-073BD2F8BD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8631" y="557190"/>
            <a:ext cx="3774034" cy="2503749"/>
          </a:xfrm>
          <a:prstGeom prst="rect">
            <a:avLst/>
          </a:prstGeom>
        </p:spPr>
      </p:pic>
    </p:spTree>
    <p:extLst>
      <p:ext uri="{BB962C8B-B14F-4D97-AF65-F5344CB8AC3E}">
        <p14:creationId xmlns:p14="http://schemas.microsoft.com/office/powerpoint/2010/main" val="1674981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30" y="397876"/>
            <a:ext cx="11083289" cy="365125"/>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48930" y="991893"/>
            <a:ext cx="5085443" cy="4160802"/>
          </a:xfrm>
        </p:spPr>
        <p:txBody>
          <a:bodyPr>
            <a:normAutofit fontScale="92500" lnSpcReduction="10000"/>
          </a:bodyPr>
          <a:lstStyle/>
          <a:p>
            <a:pPr marL="0" indent="0">
              <a:buClr>
                <a:srgbClr val="FF0000"/>
              </a:buClr>
              <a:buSzPct val="140000"/>
              <a:buNone/>
            </a:pPr>
            <a:r>
              <a:rPr lang="ja-JP" altLang="en-US" dirty="0"/>
              <a:t>ケルン市中央図書館（ドイツ）人口約</a:t>
            </a:r>
            <a:r>
              <a:rPr lang="en-US" altLang="ja-JP" dirty="0"/>
              <a:t>100</a:t>
            </a:r>
            <a:r>
              <a:rPr lang="ja-JP" altLang="en-US" dirty="0"/>
              <a:t>万人</a:t>
            </a:r>
          </a:p>
          <a:p>
            <a:pPr>
              <a:buClr>
                <a:srgbClr val="FF0000"/>
              </a:buClr>
              <a:buSzPct val="140000"/>
              <a:buFont typeface="Wingdings" panose="05000000000000000000" pitchFamily="2" charset="2"/>
              <a:buChar char="Ø"/>
            </a:pPr>
            <a:r>
              <a:rPr lang="en-US" altLang="ja-JP" dirty="0"/>
              <a:t>10</a:t>
            </a:r>
            <a:r>
              <a:rPr lang="ja-JP" altLang="en-US" dirty="0"/>
              <a:t>月の下旬には感染が拡大して、</a:t>
            </a:r>
            <a:r>
              <a:rPr lang="en-US" altLang="ja-JP" dirty="0"/>
              <a:t>10</a:t>
            </a:r>
            <a:r>
              <a:rPr lang="ja-JP" altLang="en-US" dirty="0"/>
              <a:t>月下旬以降の館内での企画は中止になった。</a:t>
            </a: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a:t>
            </a:r>
            <a:r>
              <a:rPr lang="en-US" altLang="ja-JP" dirty="0"/>
              <a:t>24</a:t>
            </a:r>
            <a:r>
              <a:rPr lang="ja-JP" altLang="en-US" dirty="0"/>
              <a:t>日</a:t>
            </a:r>
            <a:r>
              <a:rPr lang="en-US" altLang="ja-JP" dirty="0"/>
              <a:t>(</a:t>
            </a:r>
            <a:r>
              <a:rPr lang="ja-JP" altLang="en-US" dirty="0"/>
              <a:t>土</a:t>
            </a:r>
            <a:r>
              <a:rPr lang="en-US" altLang="ja-JP" dirty="0"/>
              <a:t>)</a:t>
            </a:r>
            <a:r>
              <a:rPr lang="ja-JP" altLang="en-US" dirty="0"/>
              <a:t>に予定されていた「</a:t>
            </a:r>
            <a:r>
              <a:rPr lang="en-US" altLang="ja-JP" dirty="0"/>
              <a:t>STEM</a:t>
            </a:r>
            <a:r>
              <a:rPr lang="ja-JP" altLang="en-US" dirty="0"/>
              <a:t>アクションデー」は中止。</a:t>
            </a:r>
            <a:endParaRPr lang="en-US" altLang="ja-JP" dirty="0"/>
          </a:p>
          <a:p>
            <a:pPr>
              <a:buClr>
                <a:srgbClr val="FF0000"/>
              </a:buClr>
              <a:buSzPct val="140000"/>
              <a:buFont typeface="Wingdings" panose="05000000000000000000" pitchFamily="2" charset="2"/>
              <a:buChar char="Ø"/>
            </a:pPr>
            <a:r>
              <a:rPr lang="ja-JP" altLang="en-US" dirty="0"/>
              <a:t>スマートフォンやタブレットなどを人力で充電できる「パワーバイク」が中央図書館１</a:t>
            </a:r>
            <a:r>
              <a:rPr lang="en-US" altLang="ja-JP" dirty="0"/>
              <a:t>F</a:t>
            </a:r>
            <a:r>
              <a:rPr lang="ja-JP" altLang="en-US" dirty="0"/>
              <a:t>に設置されている。</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33</a:t>
            </a:fld>
            <a:endParaRPr kumimoji="1" lang="ja-JP" altLang="en-US"/>
          </a:p>
        </p:txBody>
      </p:sp>
      <p:sp>
        <p:nvSpPr>
          <p:cNvPr id="3" name="正方形/長方形 2">
            <a:extLst>
              <a:ext uri="{FF2B5EF4-FFF2-40B4-BE49-F238E27FC236}">
                <a16:creationId xmlns:a16="http://schemas.microsoft.com/office/drawing/2014/main" id="{AA000086-3397-48EE-8E17-744EC6349822}"/>
              </a:ext>
            </a:extLst>
          </p:cNvPr>
          <p:cNvSpPr/>
          <p:nvPr/>
        </p:nvSpPr>
        <p:spPr>
          <a:xfrm>
            <a:off x="5093776" y="5542941"/>
            <a:ext cx="6096000" cy="646331"/>
          </a:xfrm>
          <a:prstGeom prst="rect">
            <a:avLst/>
          </a:prstGeom>
          <a:solidFill>
            <a:schemeClr val="bg1"/>
          </a:solidFill>
          <a:ln>
            <a:solidFill>
              <a:schemeClr val="tx1"/>
            </a:solidFill>
          </a:ln>
        </p:spPr>
        <p:txBody>
          <a:bodyPr>
            <a:spAutoFit/>
          </a:bodyPr>
          <a:lstStyle/>
          <a:p>
            <a:r>
              <a:rPr lang="ja-JP" altLang="en-US" dirty="0"/>
              <a:t>https://stadtbibliothekkoeln.blog/2020/10/20/virtuelle-ausstellung-der-mint-aktionstag-partner/</a:t>
            </a:r>
          </a:p>
        </p:txBody>
      </p:sp>
      <p:pic>
        <p:nvPicPr>
          <p:cNvPr id="7" name="図 6" descr="人, 屋内, 女性, 女の子 が含まれている画像&#10;&#10;自動的に生成された説明">
            <a:extLst>
              <a:ext uri="{FF2B5EF4-FFF2-40B4-BE49-F238E27FC236}">
                <a16:creationId xmlns:a16="http://schemas.microsoft.com/office/drawing/2014/main" id="{A062115B-0177-4582-98C1-770B9CC57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028" y="800677"/>
            <a:ext cx="4768596" cy="4704588"/>
          </a:xfrm>
          <a:prstGeom prst="rect">
            <a:avLst/>
          </a:prstGeom>
        </p:spPr>
      </p:pic>
    </p:spTree>
    <p:extLst>
      <p:ext uri="{BB962C8B-B14F-4D97-AF65-F5344CB8AC3E}">
        <p14:creationId xmlns:p14="http://schemas.microsoft.com/office/powerpoint/2010/main" val="4023317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30" y="397876"/>
            <a:ext cx="11083289" cy="365125"/>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48931" y="991893"/>
            <a:ext cx="5447069" cy="4160802"/>
          </a:xfrm>
        </p:spPr>
        <p:txBody>
          <a:bodyPr>
            <a:normAutofit fontScale="92500" lnSpcReduction="10000"/>
          </a:bodyPr>
          <a:lstStyle/>
          <a:p>
            <a:pPr marL="0" indent="0">
              <a:buClr>
                <a:srgbClr val="FF0000"/>
              </a:buClr>
              <a:buSzPct val="140000"/>
              <a:buNone/>
            </a:pPr>
            <a:r>
              <a:rPr lang="ja-JP" altLang="en-US" dirty="0"/>
              <a:t>ケルン市中央図書館（ドイツ）人口約</a:t>
            </a:r>
            <a:r>
              <a:rPr lang="en-US" altLang="ja-JP" dirty="0"/>
              <a:t>100</a:t>
            </a:r>
            <a:r>
              <a:rPr lang="ja-JP" altLang="en-US" dirty="0"/>
              <a:t>万人</a:t>
            </a:r>
          </a:p>
          <a:p>
            <a:pPr>
              <a:buClr>
                <a:srgbClr val="FF0000"/>
              </a:buClr>
              <a:buSzPct val="140000"/>
              <a:buFont typeface="Wingdings" panose="05000000000000000000" pitchFamily="2" charset="2"/>
              <a:buChar char="Ø"/>
            </a:pPr>
            <a:r>
              <a:rPr lang="en-US" altLang="ja-JP" dirty="0"/>
              <a:t>10</a:t>
            </a:r>
            <a:r>
              <a:rPr lang="ja-JP" altLang="en-US" dirty="0"/>
              <a:t>月</a:t>
            </a:r>
            <a:r>
              <a:rPr lang="en-US" altLang="ja-JP" dirty="0"/>
              <a:t>24</a:t>
            </a:r>
            <a:r>
              <a:rPr lang="ja-JP" altLang="en-US" dirty="0"/>
              <a:t>日</a:t>
            </a:r>
            <a:r>
              <a:rPr lang="en-US" altLang="ja-JP" dirty="0"/>
              <a:t>(</a:t>
            </a:r>
            <a:r>
              <a:rPr lang="ja-JP" altLang="en-US" dirty="0"/>
              <a:t>土</a:t>
            </a:r>
            <a:r>
              <a:rPr lang="en-US" altLang="ja-JP" dirty="0"/>
              <a:t>)</a:t>
            </a:r>
            <a:r>
              <a:rPr lang="ja-JP" altLang="en-US" dirty="0"/>
              <a:t>に予定されていた「</a:t>
            </a:r>
            <a:r>
              <a:rPr lang="en-US" altLang="ja-JP" dirty="0"/>
              <a:t>STEM</a:t>
            </a:r>
            <a:r>
              <a:rPr lang="ja-JP" altLang="en-US" dirty="0"/>
              <a:t>アクションデー」は中止になり、デジタルコンテンツがオンラインで提供されている。</a:t>
            </a:r>
            <a:endParaRPr lang="en-US" altLang="ja-JP" dirty="0"/>
          </a:p>
          <a:p>
            <a:pPr>
              <a:buClr>
                <a:srgbClr val="FF0000"/>
              </a:buClr>
              <a:buSzPct val="140000"/>
              <a:buFont typeface="Wingdings" panose="05000000000000000000" pitchFamily="2" charset="2"/>
              <a:buChar char="Ø"/>
            </a:pPr>
            <a:r>
              <a:rPr lang="ja-JP" altLang="en-US" dirty="0"/>
              <a:t>図書館は</a:t>
            </a:r>
            <a:r>
              <a:rPr lang="en-US" altLang="ja-JP" dirty="0"/>
              <a:t>YouTube</a:t>
            </a:r>
            <a:r>
              <a:rPr lang="ja-JP" altLang="en-US" dirty="0"/>
              <a:t>で音楽や科学技術教育（</a:t>
            </a:r>
            <a:r>
              <a:rPr lang="en-US" altLang="ja-JP" dirty="0"/>
              <a:t>MINT</a:t>
            </a:r>
            <a:r>
              <a:rPr lang="ja-JP" altLang="en-US" dirty="0"/>
              <a:t>）に関するプログラムなどを発信している。</a:t>
            </a:r>
            <a:r>
              <a:rPr lang="en-US" altLang="ja-JP" dirty="0"/>
              <a:t>MINT</a:t>
            </a:r>
            <a:r>
              <a:rPr lang="ja-JP" altLang="en-US" dirty="0"/>
              <a:t>　（</a:t>
            </a:r>
            <a:r>
              <a:rPr lang="en-US" altLang="ja-JP" dirty="0" err="1"/>
              <a:t>Mathemathik</a:t>
            </a:r>
            <a:r>
              <a:rPr lang="ja-JP" altLang="en-US" dirty="0"/>
              <a:t>（数学）、</a:t>
            </a:r>
            <a:r>
              <a:rPr lang="en-US" altLang="ja-JP" dirty="0" err="1"/>
              <a:t>Informatik</a:t>
            </a:r>
            <a:r>
              <a:rPr lang="ja-JP" altLang="en-US" dirty="0"/>
              <a:t>（情報学）、</a:t>
            </a:r>
            <a:r>
              <a:rPr lang="en-US" altLang="ja-JP" dirty="0" err="1"/>
              <a:t>Naturwissenschaft</a:t>
            </a:r>
            <a:r>
              <a:rPr lang="ja-JP" altLang="en-US" dirty="0"/>
              <a:t>（科学）、</a:t>
            </a:r>
            <a:r>
              <a:rPr lang="en-US" altLang="ja-JP" dirty="0"/>
              <a:t>Technik</a:t>
            </a:r>
            <a:r>
              <a:rPr lang="ja-JP" altLang="en-US" dirty="0"/>
              <a:t>（技術））</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34</a:t>
            </a:fld>
            <a:endParaRPr kumimoji="1" lang="ja-JP" altLang="en-US"/>
          </a:p>
        </p:txBody>
      </p:sp>
      <p:pic>
        <p:nvPicPr>
          <p:cNvPr id="8" name="図 7" descr="人, 屋内, テーブル, 座る が含まれている画像&#10;&#10;自動的に生成された説明">
            <a:extLst>
              <a:ext uri="{FF2B5EF4-FFF2-40B4-BE49-F238E27FC236}">
                <a16:creationId xmlns:a16="http://schemas.microsoft.com/office/drawing/2014/main" id="{E588AB1E-1860-4B32-B16C-147784DD2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217" y="1249349"/>
            <a:ext cx="5343049" cy="3696176"/>
          </a:xfrm>
          <a:prstGeom prst="rect">
            <a:avLst/>
          </a:prstGeom>
        </p:spPr>
      </p:pic>
      <p:sp>
        <p:nvSpPr>
          <p:cNvPr id="9" name="正方形/長方形 8">
            <a:extLst>
              <a:ext uri="{FF2B5EF4-FFF2-40B4-BE49-F238E27FC236}">
                <a16:creationId xmlns:a16="http://schemas.microsoft.com/office/drawing/2014/main" id="{8459D9A2-EC6E-442C-BB31-E95DC4D166AE}"/>
              </a:ext>
            </a:extLst>
          </p:cNvPr>
          <p:cNvSpPr/>
          <p:nvPr/>
        </p:nvSpPr>
        <p:spPr>
          <a:xfrm>
            <a:off x="5775702" y="5108707"/>
            <a:ext cx="6096000" cy="646331"/>
          </a:xfrm>
          <a:prstGeom prst="rect">
            <a:avLst/>
          </a:prstGeom>
          <a:solidFill>
            <a:schemeClr val="bg1"/>
          </a:solidFill>
          <a:ln>
            <a:solidFill>
              <a:schemeClr val="tx1"/>
            </a:solidFill>
          </a:ln>
        </p:spPr>
        <p:txBody>
          <a:bodyPr>
            <a:spAutoFit/>
          </a:bodyPr>
          <a:lstStyle/>
          <a:p>
            <a:r>
              <a:rPr lang="ja-JP" altLang="en-US" dirty="0"/>
              <a:t>https://www.youtube.com/watch?v=qS0KH1w8nvQ&amp;list=PLvHR7TWXvJgCroe9xIBu2zQhIUEyXRFg6&amp;index=2</a:t>
            </a:r>
          </a:p>
        </p:txBody>
      </p:sp>
    </p:spTree>
    <p:extLst>
      <p:ext uri="{BB962C8B-B14F-4D97-AF65-F5344CB8AC3E}">
        <p14:creationId xmlns:p14="http://schemas.microsoft.com/office/powerpoint/2010/main" val="2411833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757418" y="2073022"/>
            <a:ext cx="5565890" cy="3738842"/>
          </a:xfrm>
        </p:spPr>
        <p:txBody>
          <a:bodyPr>
            <a:normAutofit fontScale="92500" lnSpcReduction="20000"/>
          </a:bodyPr>
          <a:lstStyle/>
          <a:p>
            <a:pPr marL="0" indent="0">
              <a:buClr>
                <a:srgbClr val="FF0000"/>
              </a:buClr>
              <a:buSzPct val="140000"/>
              <a:buNone/>
            </a:pPr>
            <a:r>
              <a:rPr lang="ja-JP" altLang="en-US" dirty="0"/>
              <a:t>ケルン市中央図書館（ドイツ）人口約</a:t>
            </a:r>
            <a:r>
              <a:rPr lang="en-US" altLang="ja-JP" dirty="0"/>
              <a:t>100</a:t>
            </a:r>
            <a:r>
              <a:rPr lang="ja-JP" altLang="en-US" dirty="0"/>
              <a:t>万人</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月はイベント総数</a:t>
            </a:r>
            <a:r>
              <a:rPr lang="en-US" altLang="ja-JP" dirty="0"/>
              <a:t>75</a:t>
            </a:r>
            <a:r>
              <a:rPr lang="ja-JP" altLang="en-US" dirty="0"/>
              <a:t>回のうち、</a:t>
            </a:r>
            <a:endParaRPr lang="en-US" altLang="ja-JP" dirty="0"/>
          </a:p>
          <a:p>
            <a:pPr>
              <a:buClr>
                <a:srgbClr val="FF0000"/>
              </a:buClr>
              <a:buSzPct val="140000"/>
              <a:buFont typeface="Wingdings" panose="05000000000000000000" pitchFamily="2" charset="2"/>
              <a:buChar char="Ø"/>
            </a:pPr>
            <a:r>
              <a:rPr lang="ja-JP" altLang="en-US" dirty="0"/>
              <a:t>メイカースペース</a:t>
            </a:r>
            <a:r>
              <a:rPr lang="en-US" altLang="ja-JP" dirty="0"/>
              <a:t>29</a:t>
            </a:r>
            <a:r>
              <a:rPr lang="ja-JP" altLang="en-US" dirty="0"/>
              <a:t>回</a:t>
            </a:r>
            <a:endParaRPr lang="en-US" altLang="ja-JP" dirty="0"/>
          </a:p>
          <a:p>
            <a:pPr>
              <a:buClr>
                <a:srgbClr val="FF0000"/>
              </a:buClr>
              <a:buSzPct val="140000"/>
              <a:buFont typeface="Wingdings" panose="05000000000000000000" pitchFamily="2" charset="2"/>
              <a:buChar char="Ø"/>
            </a:pPr>
            <a:r>
              <a:rPr lang="ja-JP" altLang="en-US" dirty="0"/>
              <a:t>科学・環境などが</a:t>
            </a:r>
            <a:r>
              <a:rPr lang="en-US" altLang="ja-JP" dirty="0"/>
              <a:t>37</a:t>
            </a:r>
            <a:r>
              <a:rPr lang="ja-JP" altLang="en-US" dirty="0"/>
              <a:t>回ですべて図書館で実施．　</a:t>
            </a:r>
            <a:endParaRPr lang="en-US" altLang="ja-JP" dirty="0"/>
          </a:p>
          <a:p>
            <a:pPr>
              <a:buClr>
                <a:srgbClr val="FF0000"/>
              </a:buClr>
              <a:buSzPct val="140000"/>
              <a:buFont typeface="Wingdings" panose="05000000000000000000" pitchFamily="2" charset="2"/>
              <a:buChar char="Ø"/>
            </a:pPr>
            <a:r>
              <a:rPr lang="en-US" altLang="ja-JP" dirty="0"/>
              <a:t>3D</a:t>
            </a:r>
            <a:r>
              <a:rPr lang="ja-JP" altLang="en-US" dirty="0"/>
              <a:t>プリンタ，</a:t>
            </a:r>
            <a:r>
              <a:rPr lang="en-US" altLang="ja-JP" dirty="0"/>
              <a:t>VR</a:t>
            </a:r>
            <a:r>
              <a:rPr lang="ja-JP" altLang="en-US" dirty="0"/>
              <a:t>，レーザーカッター，ロボット，環境，洗浄剤，気候保護，気候変動，地球，動物，科学，数学</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35</a:t>
            </a:fld>
            <a:endParaRPr kumimoji="1" lang="ja-JP" altLang="en-US"/>
          </a:p>
        </p:txBody>
      </p:sp>
      <p:pic>
        <p:nvPicPr>
          <p:cNvPr id="9" name="図 8">
            <a:extLst>
              <a:ext uri="{FF2B5EF4-FFF2-40B4-BE49-F238E27FC236}">
                <a16:creationId xmlns:a16="http://schemas.microsoft.com/office/drawing/2014/main" id="{55999F91-A8EA-4253-ACFF-B60295DF22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1798" y="189645"/>
            <a:ext cx="3324636" cy="2213701"/>
          </a:xfrm>
          <a:prstGeom prst="rect">
            <a:avLst/>
          </a:prstGeom>
        </p:spPr>
      </p:pic>
      <p:sp>
        <p:nvSpPr>
          <p:cNvPr id="3" name="正方形/長方形 2">
            <a:extLst>
              <a:ext uri="{FF2B5EF4-FFF2-40B4-BE49-F238E27FC236}">
                <a16:creationId xmlns:a16="http://schemas.microsoft.com/office/drawing/2014/main" id="{028DE59D-7380-4F79-BFC7-97520C0C8DD2}"/>
              </a:ext>
            </a:extLst>
          </p:cNvPr>
          <p:cNvSpPr/>
          <p:nvPr/>
        </p:nvSpPr>
        <p:spPr>
          <a:xfrm>
            <a:off x="6402435" y="2097604"/>
            <a:ext cx="5032147" cy="369332"/>
          </a:xfrm>
          <a:prstGeom prst="rect">
            <a:avLst/>
          </a:prstGeom>
          <a:solidFill>
            <a:schemeClr val="bg1"/>
          </a:solidFill>
          <a:ln>
            <a:solidFill>
              <a:schemeClr val="accent1">
                <a:shade val="50000"/>
              </a:schemeClr>
            </a:solidFill>
          </a:ln>
        </p:spPr>
        <p:txBody>
          <a:bodyPr wrap="none">
            <a:spAutoFit/>
          </a:bodyPr>
          <a:lstStyle/>
          <a:p>
            <a:pPr marL="279400" indent="-279400"/>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メイカースペース・コーナーの刺繍用のミシン</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0" name="図 9">
            <a:extLst>
              <a:ext uri="{FF2B5EF4-FFF2-40B4-BE49-F238E27FC236}">
                <a16:creationId xmlns:a16="http://schemas.microsoft.com/office/drawing/2014/main" id="{8DC6CE51-B7F8-42FA-A818-26339CD54AA4}"/>
              </a:ext>
            </a:extLst>
          </p:cNvPr>
          <p:cNvPicPr/>
          <p:nvPr/>
        </p:nvPicPr>
        <p:blipFill>
          <a:blip r:embed="rId3" cstate="screen">
            <a:extLst>
              <a:ext uri="{28A0092B-C50C-407E-A947-70E740481C1C}">
                <a14:useLocalDpi xmlns:a14="http://schemas.microsoft.com/office/drawing/2010/main"/>
              </a:ext>
            </a:extLst>
          </a:blip>
          <a:stretch>
            <a:fillRect/>
          </a:stretch>
        </p:blipFill>
        <p:spPr>
          <a:xfrm>
            <a:off x="6402435" y="2492881"/>
            <a:ext cx="4004989" cy="2899123"/>
          </a:xfrm>
          <a:prstGeom prst="rect">
            <a:avLst/>
          </a:prstGeom>
        </p:spPr>
      </p:pic>
      <p:sp>
        <p:nvSpPr>
          <p:cNvPr id="5" name="正方形/長方形 4">
            <a:extLst>
              <a:ext uri="{FF2B5EF4-FFF2-40B4-BE49-F238E27FC236}">
                <a16:creationId xmlns:a16="http://schemas.microsoft.com/office/drawing/2014/main" id="{954A3B1D-55F0-41F7-8C57-74E1849D0F1D}"/>
              </a:ext>
            </a:extLst>
          </p:cNvPr>
          <p:cNvSpPr/>
          <p:nvPr/>
        </p:nvSpPr>
        <p:spPr>
          <a:xfrm>
            <a:off x="6402435" y="4917791"/>
            <a:ext cx="4762552" cy="646331"/>
          </a:xfrm>
          <a:prstGeom prst="rect">
            <a:avLst/>
          </a:prstGeom>
          <a:solidFill>
            <a:schemeClr val="bg1"/>
          </a:solidFill>
          <a:ln>
            <a:solidFill>
              <a:schemeClr val="accent1">
                <a:shade val="50000"/>
              </a:schemeClr>
            </a:solidFill>
          </a:ln>
        </p:spPr>
        <p:txBody>
          <a:bodyPr wrap="square">
            <a:spAutoFit/>
          </a:bodyPr>
          <a:lstStyle/>
          <a:p>
            <a:r>
              <a:rPr lang="ja-JP" altLang="ja-JP" dirty="0">
                <a:latin typeface="Century" panose="02040604050505020304" pitchFamily="18" charset="0"/>
                <a:ea typeface="ＭＳ 明朝" panose="02020609040205080304" pitchFamily="17" charset="-128"/>
                <a:cs typeface="Times New Roman" panose="02020603050405020304" pitchFamily="18" charset="0"/>
              </a:rPr>
              <a:t>音楽・メディア・メイカースペースフロアの３ＤプリンターとＣＤ</a:t>
            </a:r>
            <a:endParaRPr lang="ja-JP" altLang="en-US" dirty="0"/>
          </a:p>
        </p:txBody>
      </p:sp>
    </p:spTree>
    <p:extLst>
      <p:ext uri="{BB962C8B-B14F-4D97-AF65-F5344CB8AC3E}">
        <p14:creationId xmlns:p14="http://schemas.microsoft.com/office/powerpoint/2010/main" val="2976764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30" y="459117"/>
            <a:ext cx="10540848" cy="651186"/>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48930" y="1333100"/>
            <a:ext cx="4598930" cy="4191800"/>
          </a:xfrm>
        </p:spPr>
        <p:txBody>
          <a:bodyPr>
            <a:normAutofit/>
          </a:bodyPr>
          <a:lstStyle/>
          <a:p>
            <a:pPr marL="0" indent="0">
              <a:buClr>
                <a:srgbClr val="FF0000"/>
              </a:buClr>
              <a:buSzPct val="140000"/>
              <a:buNone/>
            </a:pPr>
            <a:r>
              <a:rPr lang="ja-JP" altLang="en-US" dirty="0"/>
              <a:t>リトアニア国立図書館</a:t>
            </a:r>
            <a:endParaRPr lang="en-US" altLang="ja-JP" dirty="0"/>
          </a:p>
          <a:p>
            <a:pPr marL="0" indent="0">
              <a:buClr>
                <a:srgbClr val="FF0000"/>
              </a:buClr>
              <a:buSzPct val="140000"/>
              <a:buNone/>
            </a:pPr>
            <a:r>
              <a:rPr lang="ja-JP" altLang="en-US" dirty="0"/>
              <a:t>（リトアニア・ヴィリニュス市）</a:t>
            </a: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r>
              <a:rPr lang="ja-JP" altLang="en-US" dirty="0"/>
              <a:t>　国の人口</a:t>
            </a:r>
            <a:r>
              <a:rPr lang="en-US" altLang="ja-JP" dirty="0"/>
              <a:t>280</a:t>
            </a:r>
            <a:r>
              <a:rPr lang="ja-JP" altLang="en-US" dirty="0"/>
              <a:t>万人</a:t>
            </a:r>
            <a:endParaRPr lang="en-US" altLang="ja-JP" dirty="0"/>
          </a:p>
          <a:p>
            <a:pPr>
              <a:buClr>
                <a:srgbClr val="FF0000"/>
              </a:buClr>
              <a:buSzPct val="140000"/>
              <a:buFont typeface="Wingdings" panose="05000000000000000000" pitchFamily="2" charset="2"/>
              <a:buChar char="Ø"/>
            </a:pPr>
            <a:r>
              <a:rPr lang="ja-JP" altLang="en-US" dirty="0"/>
              <a:t>ポーランド、ベラルーシ、ラトビアなどに隣接</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36</a:t>
            </a:fld>
            <a:endParaRPr kumimoji="1" lang="ja-JP" altLang="en-US"/>
          </a:p>
        </p:txBody>
      </p:sp>
      <p:pic>
        <p:nvPicPr>
          <p:cNvPr id="8" name="図 7" descr="マップ&#10;&#10;自動的に生成された説明">
            <a:extLst>
              <a:ext uri="{FF2B5EF4-FFF2-40B4-BE49-F238E27FC236}">
                <a16:creationId xmlns:a16="http://schemas.microsoft.com/office/drawing/2014/main" id="{491A4468-B27C-429D-9243-92FE8E1F1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183" y="1270862"/>
            <a:ext cx="6478445" cy="4948964"/>
          </a:xfrm>
          <a:prstGeom prst="rect">
            <a:avLst/>
          </a:prstGeom>
        </p:spPr>
      </p:pic>
    </p:spTree>
    <p:extLst>
      <p:ext uri="{BB962C8B-B14F-4D97-AF65-F5344CB8AC3E}">
        <p14:creationId xmlns:p14="http://schemas.microsoft.com/office/powerpoint/2010/main" val="352664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10704872" cy="456774"/>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772916" y="1148434"/>
            <a:ext cx="7837684" cy="4191800"/>
          </a:xfrm>
        </p:spPr>
        <p:txBody>
          <a:bodyPr>
            <a:normAutofit/>
          </a:bodyPr>
          <a:lstStyle/>
          <a:p>
            <a:pPr marL="0" indent="0">
              <a:buClr>
                <a:srgbClr val="FF0000"/>
              </a:buClr>
              <a:buSzPct val="140000"/>
              <a:buNone/>
            </a:pPr>
            <a:r>
              <a:rPr lang="ja-JP" altLang="en-US" dirty="0"/>
              <a:t>リトアニア国立図書館（リトアニア人口</a:t>
            </a:r>
            <a:r>
              <a:rPr lang="en-US" altLang="ja-JP" dirty="0"/>
              <a:t>280</a:t>
            </a:r>
            <a:r>
              <a:rPr lang="ja-JP" altLang="en-US" dirty="0"/>
              <a:t>万人）</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37</a:t>
            </a:fld>
            <a:endParaRPr kumimoji="1" lang="ja-JP" altLang="en-US"/>
          </a:p>
        </p:txBody>
      </p:sp>
      <p:sp>
        <p:nvSpPr>
          <p:cNvPr id="5" name="正方形/長方形 4">
            <a:extLst>
              <a:ext uri="{FF2B5EF4-FFF2-40B4-BE49-F238E27FC236}">
                <a16:creationId xmlns:a16="http://schemas.microsoft.com/office/drawing/2014/main" id="{F1876A4C-BF0A-4274-9945-126B2FB80F7D}"/>
              </a:ext>
            </a:extLst>
          </p:cNvPr>
          <p:cNvSpPr/>
          <p:nvPr/>
        </p:nvSpPr>
        <p:spPr>
          <a:xfrm>
            <a:off x="2621332" y="5838721"/>
            <a:ext cx="4844512" cy="307777"/>
          </a:xfrm>
          <a:prstGeom prst="rect">
            <a:avLst/>
          </a:prstGeom>
          <a:ln>
            <a:solidFill>
              <a:schemeClr val="accent1">
                <a:shade val="50000"/>
              </a:schemeClr>
            </a:solidFill>
          </a:ln>
        </p:spPr>
        <p:txBody>
          <a:bodyPr wrap="square">
            <a:spAutoFit/>
          </a:bodyPr>
          <a:lstStyle/>
          <a:p>
            <a:r>
              <a:rPr lang="en-US" altLang="ja-JP" sz="1400" dirty="0"/>
              <a:t>https://</a:t>
            </a:r>
            <a:r>
              <a:rPr lang="en-US" altLang="ja-JP" sz="1400" dirty="0" err="1"/>
              <a:t>www.worldometers.info</a:t>
            </a:r>
            <a:r>
              <a:rPr lang="en-US" altLang="ja-JP" sz="1400" dirty="0"/>
              <a:t>/coronavirus/country/</a:t>
            </a:r>
            <a:r>
              <a:rPr lang="en-US" altLang="ja-JP" sz="1400" dirty="0" err="1"/>
              <a:t>lithuania</a:t>
            </a:r>
            <a:r>
              <a:rPr lang="en-US" altLang="ja-JP" sz="1400" dirty="0"/>
              <a:t>/</a:t>
            </a:r>
            <a:endParaRPr lang="ja-JP" altLang="en-US" sz="1400" dirty="0"/>
          </a:p>
        </p:txBody>
      </p:sp>
      <p:sp>
        <p:nvSpPr>
          <p:cNvPr id="7" name="テキスト ボックス 6">
            <a:extLst>
              <a:ext uri="{FF2B5EF4-FFF2-40B4-BE49-F238E27FC236}">
                <a16:creationId xmlns:a16="http://schemas.microsoft.com/office/drawing/2014/main" id="{E00B4029-B56A-4DA7-B4B5-AFEEE06F7886}"/>
              </a:ext>
            </a:extLst>
          </p:cNvPr>
          <p:cNvSpPr txBox="1"/>
          <p:nvPr/>
        </p:nvSpPr>
        <p:spPr>
          <a:xfrm>
            <a:off x="2315387" y="1646921"/>
            <a:ext cx="6295213" cy="369332"/>
          </a:xfrm>
          <a:prstGeom prst="rect">
            <a:avLst/>
          </a:prstGeom>
          <a:noFill/>
        </p:spPr>
        <p:txBody>
          <a:bodyPr wrap="square" rtlCol="0">
            <a:spAutoFit/>
          </a:bodyPr>
          <a:lstStyle/>
          <a:p>
            <a:r>
              <a:rPr lang="ja-JP" altLang="en-US" dirty="0"/>
              <a:t>リトアニア感染者数累計</a:t>
            </a:r>
            <a:r>
              <a:rPr lang="en-US" altLang="ja-JP" dirty="0"/>
              <a:t>18,092</a:t>
            </a:r>
            <a:r>
              <a:rPr lang="ja-JP" altLang="en-US" dirty="0"/>
              <a:t>人　</a:t>
            </a:r>
            <a:r>
              <a:rPr kumimoji="1" lang="en-US" altLang="ja-JP" dirty="0"/>
              <a:t>2020</a:t>
            </a:r>
            <a:r>
              <a:rPr kumimoji="1" lang="ja-JP" altLang="en-US" dirty="0"/>
              <a:t>年</a:t>
            </a:r>
            <a:r>
              <a:rPr kumimoji="1" lang="en-US" altLang="ja-JP" dirty="0"/>
              <a:t>11</a:t>
            </a:r>
            <a:r>
              <a:rPr kumimoji="1" lang="ja-JP" altLang="en-US" dirty="0"/>
              <a:t>月</a:t>
            </a:r>
            <a:r>
              <a:rPr kumimoji="1" lang="en-US" altLang="ja-JP" dirty="0"/>
              <a:t>4</a:t>
            </a:r>
            <a:r>
              <a:rPr kumimoji="1" lang="ja-JP" altLang="en-US" dirty="0"/>
              <a:t>日</a:t>
            </a:r>
            <a:r>
              <a:rPr kumimoji="1" lang="en-US" altLang="ja-JP" dirty="0"/>
              <a:t>639</a:t>
            </a:r>
            <a:r>
              <a:rPr kumimoji="1" lang="ja-JP" altLang="en-US" dirty="0"/>
              <a:t>人</a:t>
            </a:r>
          </a:p>
        </p:txBody>
      </p:sp>
      <p:pic>
        <p:nvPicPr>
          <p:cNvPr id="9" name="図 8" descr="テキスト&#10;&#10;自動的に生成された説明">
            <a:extLst>
              <a:ext uri="{FF2B5EF4-FFF2-40B4-BE49-F238E27FC236}">
                <a16:creationId xmlns:a16="http://schemas.microsoft.com/office/drawing/2014/main" id="{AB088B5B-C82A-4DDC-94CD-5B5FA1491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337" y="2086161"/>
            <a:ext cx="7298722" cy="3623405"/>
          </a:xfrm>
          <a:prstGeom prst="rect">
            <a:avLst/>
          </a:prstGeom>
        </p:spPr>
      </p:pic>
    </p:spTree>
    <p:extLst>
      <p:ext uri="{BB962C8B-B14F-4D97-AF65-F5344CB8AC3E}">
        <p14:creationId xmlns:p14="http://schemas.microsoft.com/office/powerpoint/2010/main" val="3306215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4598929"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30" y="1921790"/>
            <a:ext cx="6032838" cy="4207298"/>
          </a:xfrm>
        </p:spPr>
        <p:txBody>
          <a:bodyPr>
            <a:normAutofit/>
          </a:bodyPr>
          <a:lstStyle/>
          <a:p>
            <a:pPr marL="0" indent="0">
              <a:buClr>
                <a:srgbClr val="FF0000"/>
              </a:buClr>
              <a:buSzPct val="140000"/>
              <a:buNone/>
            </a:pPr>
            <a:r>
              <a:rPr lang="ja-JP" altLang="en-US" dirty="0"/>
              <a:t>リトアニア国立図書館</a:t>
            </a:r>
            <a:endParaRPr lang="en-US" altLang="ja-JP" dirty="0"/>
          </a:p>
          <a:p>
            <a:pPr>
              <a:buClr>
                <a:srgbClr val="FF0000"/>
              </a:buClr>
              <a:buSzPct val="140000"/>
              <a:buFont typeface="Wingdings" panose="05000000000000000000" pitchFamily="2" charset="2"/>
              <a:buChar char="Ø"/>
            </a:pPr>
            <a:r>
              <a:rPr lang="ja-JP" altLang="en-US" dirty="0"/>
              <a:t>内部は大きく分野ごとに分かれ、書棚や読書スペースはゆったり配置されている。</a:t>
            </a:r>
            <a:endParaRPr lang="en-US" altLang="ja-JP" dirty="0"/>
          </a:p>
          <a:p>
            <a:pPr>
              <a:buClr>
                <a:srgbClr val="FF0000"/>
              </a:buClr>
              <a:buSzPct val="140000"/>
              <a:buFont typeface="Wingdings" panose="05000000000000000000" pitchFamily="2" charset="2"/>
              <a:buChar char="Ø"/>
            </a:pPr>
            <a:r>
              <a:rPr lang="ja-JP" altLang="en-US" dirty="0"/>
              <a:t>最近では図書館サービスのひとつとして、海外からの移住者や難民がリトアニアでの生活を継続できるように職業教育や生涯教育への支援が重視されている</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38</a:t>
            </a:fld>
            <a:endParaRPr kumimoji="1" lang="ja-JP" altLang="en-US"/>
          </a:p>
        </p:txBody>
      </p:sp>
      <p:pic>
        <p:nvPicPr>
          <p:cNvPr id="11" name="図 10">
            <a:extLst>
              <a:ext uri="{FF2B5EF4-FFF2-40B4-BE49-F238E27FC236}">
                <a16:creationId xmlns:a16="http://schemas.microsoft.com/office/drawing/2014/main" id="{B95E62A5-7783-4E03-ACC8-413BEACAE2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0161" y="229357"/>
            <a:ext cx="4663475" cy="3106067"/>
          </a:xfrm>
          <a:prstGeom prst="rect">
            <a:avLst/>
          </a:prstGeom>
        </p:spPr>
      </p:pic>
      <p:pic>
        <p:nvPicPr>
          <p:cNvPr id="10" name="図 9">
            <a:extLst>
              <a:ext uri="{FF2B5EF4-FFF2-40B4-BE49-F238E27FC236}">
                <a16:creationId xmlns:a16="http://schemas.microsoft.com/office/drawing/2014/main" id="{3D6432A9-07A9-4FB2-A155-E848EDDC0194}"/>
              </a:ext>
            </a:extLst>
          </p:cNvPr>
          <p:cNvPicPr/>
          <p:nvPr/>
        </p:nvPicPr>
        <p:blipFill>
          <a:blip r:embed="rId3" cstate="screen">
            <a:extLst>
              <a:ext uri="{28A0092B-C50C-407E-A947-70E740481C1C}">
                <a14:useLocalDpi xmlns:a14="http://schemas.microsoft.com/office/drawing/2010/main"/>
              </a:ext>
            </a:extLst>
          </a:blip>
          <a:stretch>
            <a:fillRect/>
          </a:stretch>
        </p:blipFill>
        <p:spPr>
          <a:xfrm>
            <a:off x="7060161" y="2875085"/>
            <a:ext cx="4482909" cy="3344740"/>
          </a:xfrm>
          <a:prstGeom prst="rect">
            <a:avLst/>
          </a:prstGeom>
        </p:spPr>
      </p:pic>
      <p:sp>
        <p:nvSpPr>
          <p:cNvPr id="5" name="正方形/長方形 4">
            <a:extLst>
              <a:ext uri="{FF2B5EF4-FFF2-40B4-BE49-F238E27FC236}">
                <a16:creationId xmlns:a16="http://schemas.microsoft.com/office/drawing/2014/main" id="{6AB64F3E-A99E-4E19-9588-605416E49218}"/>
              </a:ext>
            </a:extLst>
          </p:cNvPr>
          <p:cNvSpPr/>
          <p:nvPr/>
        </p:nvSpPr>
        <p:spPr>
          <a:xfrm>
            <a:off x="6092951" y="5894177"/>
            <a:ext cx="5660637" cy="369332"/>
          </a:xfrm>
          <a:prstGeom prst="rect">
            <a:avLst/>
          </a:prstGeom>
          <a:solidFill>
            <a:schemeClr val="bg1"/>
          </a:solidFill>
          <a:ln>
            <a:solidFill>
              <a:schemeClr val="accent1">
                <a:shade val="50000"/>
              </a:schemeClr>
            </a:solidFill>
          </a:ln>
        </p:spPr>
        <p:txBody>
          <a:bodyPr wrap="square">
            <a:spAutoFit/>
          </a:bodyPr>
          <a:lstStyle/>
          <a:p>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メイカースペース内に用意されている多様な工具類</a:t>
            </a: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EAB1F274-2FFA-4122-BFE2-FD8ABDD08B72}"/>
              </a:ext>
            </a:extLst>
          </p:cNvPr>
          <p:cNvSpPr/>
          <p:nvPr/>
        </p:nvSpPr>
        <p:spPr>
          <a:xfrm>
            <a:off x="6981017" y="2551919"/>
            <a:ext cx="4901339" cy="646331"/>
          </a:xfrm>
          <a:prstGeom prst="rect">
            <a:avLst/>
          </a:prstGeom>
          <a:solidFill>
            <a:schemeClr val="bg1"/>
          </a:solidFill>
          <a:ln>
            <a:solidFill>
              <a:schemeClr val="accent1">
                <a:shade val="50000"/>
              </a:schemeClr>
            </a:solidFill>
          </a:ln>
        </p:spPr>
        <p:txBody>
          <a:bodyPr wrap="square">
            <a:spAutoFit/>
          </a:bodyPr>
          <a:lstStyle/>
          <a:p>
            <a:r>
              <a:rPr lang="ja-JP" altLang="ja-JP" dirty="0">
                <a:latin typeface="Century" panose="02040604050505020304" pitchFamily="18" charset="0"/>
                <a:ea typeface="ＭＳ 明朝" panose="02020609040205080304" pitchFamily="17" charset="-128"/>
                <a:cs typeface="Times New Roman" panose="02020603050405020304" pitchFamily="18" charset="0"/>
              </a:rPr>
              <a:t>リトアニア国立図書館は首都ビリニュスの旧市街の近くに議会と隣接して設置されてい</a:t>
            </a:r>
            <a:r>
              <a:rPr lang="ja-JP" altLang="en-US" dirty="0">
                <a:latin typeface="Century" panose="02040604050505020304" pitchFamily="18" charset="0"/>
                <a:ea typeface="ＭＳ 明朝" panose="02020609040205080304" pitchFamily="17" charset="-128"/>
                <a:cs typeface="Times New Roman" panose="02020603050405020304" pitchFamily="18" charset="0"/>
              </a:rPr>
              <a:t>る</a:t>
            </a:r>
            <a:endParaRPr lang="ja-JP" altLang="en-US" dirty="0"/>
          </a:p>
        </p:txBody>
      </p:sp>
    </p:spTree>
    <p:extLst>
      <p:ext uri="{BB962C8B-B14F-4D97-AF65-F5344CB8AC3E}">
        <p14:creationId xmlns:p14="http://schemas.microsoft.com/office/powerpoint/2010/main" val="1388403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712091" y="1721628"/>
            <a:ext cx="6032838" cy="4634722"/>
          </a:xfrm>
        </p:spPr>
        <p:txBody>
          <a:bodyPr>
            <a:normAutofit fontScale="92500" lnSpcReduction="10000"/>
          </a:bodyPr>
          <a:lstStyle/>
          <a:p>
            <a:pPr marL="0" indent="0">
              <a:buClr>
                <a:srgbClr val="FF0000"/>
              </a:buClr>
              <a:buSzPct val="140000"/>
              <a:buNone/>
            </a:pPr>
            <a:r>
              <a:rPr lang="ja-JP" altLang="en-US" dirty="0"/>
              <a:t>リトアニア国立図書館</a:t>
            </a:r>
            <a:endParaRPr lang="en-US" altLang="ja-JP" dirty="0"/>
          </a:p>
          <a:p>
            <a:pPr>
              <a:buClr>
                <a:srgbClr val="FF0000"/>
              </a:buClr>
              <a:buSzPct val="140000"/>
              <a:buFont typeface="Wingdings" panose="05000000000000000000" pitchFamily="2" charset="2"/>
              <a:buChar char="Ø"/>
            </a:pPr>
            <a:r>
              <a:rPr lang="en-US" altLang="ja-JP" dirty="0"/>
              <a:t>2020</a:t>
            </a:r>
            <a:r>
              <a:rPr lang="ja-JP" altLang="en-US" dirty="0"/>
              <a:t>年</a:t>
            </a:r>
            <a:r>
              <a:rPr lang="en-US" altLang="ja-JP" dirty="0"/>
              <a:t>3</a:t>
            </a:r>
            <a:r>
              <a:rPr lang="ja-JP" altLang="en-US" dirty="0"/>
              <a:t>月</a:t>
            </a:r>
            <a:r>
              <a:rPr lang="en-US" altLang="ja-JP" dirty="0"/>
              <a:t>15</a:t>
            </a:r>
            <a:r>
              <a:rPr lang="ja-JP" altLang="en-US" dirty="0"/>
              <a:t>日から</a:t>
            </a:r>
            <a:r>
              <a:rPr lang="en-US" altLang="ja-JP" dirty="0"/>
              <a:t>5</a:t>
            </a:r>
            <a:r>
              <a:rPr lang="ja-JP" altLang="en-US" dirty="0"/>
              <a:t>月</a:t>
            </a:r>
            <a:r>
              <a:rPr lang="en-US" altLang="ja-JP" dirty="0"/>
              <a:t>31</a:t>
            </a:r>
            <a:r>
              <a:rPr lang="ja-JP" altLang="en-US" dirty="0"/>
              <a:t>日まで閉館．</a:t>
            </a:r>
            <a:r>
              <a:rPr lang="en-US" altLang="ja-JP" dirty="0"/>
              <a:t>6</a:t>
            </a:r>
            <a:r>
              <a:rPr lang="ja-JP" altLang="en-US" dirty="0"/>
              <a:t>月</a:t>
            </a:r>
            <a:r>
              <a:rPr lang="en-US" altLang="ja-JP" dirty="0"/>
              <a:t>25</a:t>
            </a:r>
            <a:r>
              <a:rPr lang="ja-JP" altLang="en-US" dirty="0"/>
              <a:t>日より通常開館</a:t>
            </a:r>
          </a:p>
          <a:p>
            <a:pPr>
              <a:buClr>
                <a:srgbClr val="FF0000"/>
              </a:buClr>
              <a:buSzPct val="140000"/>
              <a:buFont typeface="Wingdings" panose="05000000000000000000" pitchFamily="2" charset="2"/>
              <a:buChar char="Ø"/>
            </a:pPr>
            <a:r>
              <a:rPr lang="en-US" altLang="ja-JP" dirty="0"/>
              <a:t>8</a:t>
            </a:r>
            <a:r>
              <a:rPr lang="ja-JP" altLang="en-US" dirty="0"/>
              <a:t>月</a:t>
            </a:r>
            <a:r>
              <a:rPr lang="en-US" altLang="ja-JP" dirty="0"/>
              <a:t>16</a:t>
            </a:r>
            <a:r>
              <a:rPr lang="ja-JP" altLang="en-US" dirty="0"/>
              <a:t>日開館時間も平常に</a:t>
            </a:r>
            <a:endParaRPr lang="en-US" altLang="ja-JP" dirty="0"/>
          </a:p>
          <a:p>
            <a:pPr>
              <a:buClr>
                <a:srgbClr val="FF0000"/>
              </a:buClr>
              <a:buSzPct val="140000"/>
              <a:buFont typeface="Wingdings" panose="05000000000000000000" pitchFamily="2" charset="2"/>
              <a:buChar char="Ø"/>
            </a:pPr>
            <a:r>
              <a:rPr lang="en-US" altLang="ja-JP" dirty="0"/>
              <a:t>2017</a:t>
            </a:r>
            <a:r>
              <a:rPr lang="ja-JP" altLang="en-US" dirty="0"/>
              <a:t>年に開始したメイカースペースの部署として図書館全体の</a:t>
            </a:r>
            <a:r>
              <a:rPr lang="en-US" altLang="ja-JP" dirty="0"/>
              <a:t>Facebook</a:t>
            </a:r>
            <a:r>
              <a:rPr lang="ja-JP" altLang="en-US" dirty="0"/>
              <a:t>と別に</a:t>
            </a:r>
            <a:r>
              <a:rPr lang="en-US" altLang="ja-JP" dirty="0"/>
              <a:t>Facebook</a:t>
            </a:r>
            <a:r>
              <a:rPr lang="ja-JP" altLang="en-US" dirty="0"/>
              <a:t>，</a:t>
            </a:r>
            <a:r>
              <a:rPr lang="en-US" altLang="ja-JP" dirty="0"/>
              <a:t>YouTube</a:t>
            </a:r>
            <a:r>
              <a:rPr lang="ja-JP" altLang="en-US" dirty="0"/>
              <a:t>のチャンネルを持っている．</a:t>
            </a:r>
            <a:endParaRPr lang="en-US" altLang="ja-JP" dirty="0"/>
          </a:p>
          <a:p>
            <a:pPr>
              <a:buClr>
                <a:srgbClr val="FF0000"/>
              </a:buClr>
              <a:buSzPct val="140000"/>
              <a:buFont typeface="Wingdings" panose="05000000000000000000" pitchFamily="2" charset="2"/>
              <a:buChar char="Ø"/>
            </a:pPr>
            <a:r>
              <a:rPr lang="ja-JP" altLang="en-US" dirty="0"/>
              <a:t>現在（</a:t>
            </a:r>
            <a:r>
              <a:rPr lang="en-US" altLang="ja-JP" dirty="0"/>
              <a:t>9</a:t>
            </a:r>
            <a:r>
              <a:rPr lang="ja-JP" altLang="en-US" dirty="0"/>
              <a:t>月）はリモートでなく館内で実施．</a:t>
            </a:r>
            <a:endParaRPr lang="en-US" altLang="ja-JP" dirty="0"/>
          </a:p>
          <a:p>
            <a:pPr>
              <a:buClr>
                <a:srgbClr val="FF0000"/>
              </a:buClr>
              <a:buSzPct val="140000"/>
              <a:buFont typeface="Wingdings" panose="05000000000000000000" pitchFamily="2" charset="2"/>
              <a:buChar char="Ø"/>
            </a:pPr>
            <a:r>
              <a:rPr lang="en-US" altLang="ja-JP" dirty="0">
                <a:highlight>
                  <a:srgbClr val="FFFF00"/>
                </a:highlight>
              </a:rPr>
              <a:t>2020</a:t>
            </a:r>
            <a:r>
              <a:rPr lang="ja-JP" altLang="en-US" dirty="0">
                <a:highlight>
                  <a:srgbClr val="FFFF00"/>
                </a:highlight>
              </a:rPr>
              <a:t>年</a:t>
            </a:r>
            <a:r>
              <a:rPr lang="en-US" altLang="ja-JP" dirty="0">
                <a:highlight>
                  <a:srgbClr val="FFFF00"/>
                </a:highlight>
              </a:rPr>
              <a:t>10</a:t>
            </a:r>
            <a:r>
              <a:rPr lang="ja-JP" altLang="en-US" dirty="0">
                <a:highlight>
                  <a:srgbClr val="FFFF00"/>
                </a:highlight>
              </a:rPr>
              <a:t>月</a:t>
            </a:r>
            <a:r>
              <a:rPr lang="en-US" altLang="ja-JP" dirty="0">
                <a:highlight>
                  <a:srgbClr val="FFFF00"/>
                </a:highlight>
              </a:rPr>
              <a:t>29</a:t>
            </a:r>
            <a:r>
              <a:rPr lang="ja-JP" altLang="en-US" dirty="0">
                <a:highlight>
                  <a:srgbClr val="FFFF00"/>
                </a:highlight>
              </a:rPr>
              <a:t>日から館内でのイベント中止</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39</a:t>
            </a:fld>
            <a:endParaRPr kumimoji="1" lang="ja-JP" altLang="en-US"/>
          </a:p>
        </p:txBody>
      </p:sp>
      <p:pic>
        <p:nvPicPr>
          <p:cNvPr id="13" name="図 12">
            <a:extLst>
              <a:ext uri="{FF2B5EF4-FFF2-40B4-BE49-F238E27FC236}">
                <a16:creationId xmlns:a16="http://schemas.microsoft.com/office/drawing/2014/main" id="{81130AEA-5DB4-4366-A529-B82B7CDD49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3982" y="1192878"/>
            <a:ext cx="5331417" cy="3543170"/>
          </a:xfrm>
          <a:prstGeom prst="rect">
            <a:avLst/>
          </a:prstGeom>
        </p:spPr>
      </p:pic>
      <p:sp>
        <p:nvSpPr>
          <p:cNvPr id="9" name="正方形/長方形 8">
            <a:extLst>
              <a:ext uri="{FF2B5EF4-FFF2-40B4-BE49-F238E27FC236}">
                <a16:creationId xmlns:a16="http://schemas.microsoft.com/office/drawing/2014/main" id="{7FB9C5C2-453B-43DD-AD2E-315F070F5097}"/>
              </a:ext>
            </a:extLst>
          </p:cNvPr>
          <p:cNvSpPr/>
          <p:nvPr/>
        </p:nvSpPr>
        <p:spPr>
          <a:xfrm>
            <a:off x="7330699" y="5072537"/>
            <a:ext cx="3877985" cy="369332"/>
          </a:xfrm>
          <a:prstGeom prst="rect">
            <a:avLst/>
          </a:prstGeom>
          <a:solidFill>
            <a:schemeClr val="bg1"/>
          </a:solidFill>
          <a:ln>
            <a:solidFill>
              <a:schemeClr val="accent1">
                <a:shade val="50000"/>
              </a:schemeClr>
            </a:solidFill>
          </a:ln>
        </p:spPr>
        <p:txBody>
          <a:bodyPr wrap="none">
            <a:spAutoFit/>
          </a:bodyPr>
          <a:lstStyle/>
          <a:p>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メイカースペース内の作業スペース</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6143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a:bodyPr>
          <a:lstStyle/>
          <a:p>
            <a:pPr>
              <a:buClr>
                <a:srgbClr val="FF0000"/>
              </a:buClr>
              <a:buSzPct val="140000"/>
              <a:buFont typeface="Wingdings" panose="05000000000000000000" pitchFamily="2" charset="2"/>
              <a:buChar char="Ø"/>
            </a:pPr>
            <a:r>
              <a:rPr lang="ja-JP" altLang="en-US" dirty="0"/>
              <a:t>米国のコロナウイルス新規感染者数の推移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3</a:t>
            </a:r>
            <a:r>
              <a:rPr lang="ja-JP" altLang="en-US" dirty="0"/>
              <a:t>日データ　</a:t>
            </a:r>
            <a:r>
              <a:rPr lang="en-US" altLang="ja-JP" dirty="0"/>
              <a:t>NHK</a:t>
            </a:r>
            <a:r>
              <a:rPr lang="ja-JP" altLang="en-US" dirty="0"/>
              <a:t>作成）　　最近、米国では感染者数の再度の増加が著しい。</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820159" y="6044047"/>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5" name="図 4" descr="グラフ&#10;&#10;自動的に生成された説明">
            <a:extLst>
              <a:ext uri="{FF2B5EF4-FFF2-40B4-BE49-F238E27FC236}">
                <a16:creationId xmlns:a16="http://schemas.microsoft.com/office/drawing/2014/main" id="{A8994031-1148-4BE6-B9C8-A275A5C62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146" y="1983784"/>
            <a:ext cx="9814655" cy="3984974"/>
          </a:xfrm>
          <a:prstGeom prst="rect">
            <a:avLst/>
          </a:prstGeom>
        </p:spPr>
      </p:pic>
    </p:spTree>
    <p:extLst>
      <p:ext uri="{BB962C8B-B14F-4D97-AF65-F5344CB8AC3E}">
        <p14:creationId xmlns:p14="http://schemas.microsoft.com/office/powerpoint/2010/main" val="4031977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30" y="1937288"/>
            <a:ext cx="5054446" cy="4191800"/>
          </a:xfrm>
        </p:spPr>
        <p:txBody>
          <a:bodyPr>
            <a:normAutofit fontScale="92500" lnSpcReduction="10000"/>
          </a:bodyPr>
          <a:lstStyle/>
          <a:p>
            <a:pPr marL="0" indent="0">
              <a:buClr>
                <a:srgbClr val="FF0000"/>
              </a:buClr>
              <a:buSzPct val="140000"/>
              <a:buNone/>
            </a:pPr>
            <a:r>
              <a:rPr lang="ja-JP" altLang="en-US" dirty="0"/>
              <a:t>ソウル市広津区広津情報図書館（韓国人口約</a:t>
            </a:r>
            <a:r>
              <a:rPr lang="en-US" altLang="ja-JP" dirty="0"/>
              <a:t>5,127</a:t>
            </a:r>
            <a:r>
              <a:rPr lang="ja-JP" altLang="en-US" dirty="0"/>
              <a:t>万人）</a:t>
            </a:r>
          </a:p>
          <a:p>
            <a:pPr>
              <a:buClr>
                <a:srgbClr val="FF0000"/>
              </a:buClr>
              <a:buSzPct val="140000"/>
              <a:buFont typeface="Wingdings" panose="05000000000000000000" pitchFamily="2" charset="2"/>
              <a:buChar char="Ø"/>
            </a:pPr>
            <a:r>
              <a:rPr lang="ja-JP" altLang="en-US" dirty="0"/>
              <a:t>ソウル市内の公共図書館のなかでも社会の変化に対応して地域の住民の新たに要望に応える図書館のひとつ</a:t>
            </a:r>
            <a:endParaRPr lang="en-US" altLang="ja-JP" dirty="0"/>
          </a:p>
          <a:p>
            <a:pPr>
              <a:buClr>
                <a:srgbClr val="FF0000"/>
              </a:buClr>
              <a:buSzPct val="140000"/>
              <a:buFont typeface="Wingdings" panose="05000000000000000000" pitchFamily="2" charset="2"/>
              <a:buChar char="Ø"/>
            </a:pPr>
            <a:r>
              <a:rPr lang="ja-JP" altLang="en-US" dirty="0"/>
              <a:t>地下</a:t>
            </a:r>
            <a:r>
              <a:rPr lang="en-US" altLang="ja-JP" dirty="0"/>
              <a:t>1</a:t>
            </a:r>
            <a:r>
              <a:rPr lang="ja-JP" altLang="en-US" dirty="0"/>
              <a:t>階地上</a:t>
            </a:r>
            <a:r>
              <a:rPr lang="en-US" altLang="ja-JP" dirty="0"/>
              <a:t>5</a:t>
            </a:r>
            <a:r>
              <a:rPr lang="ja-JP" altLang="en-US" dirty="0"/>
              <a:t>階の図書館棟</a:t>
            </a:r>
            <a:endParaRPr lang="en-US" altLang="ja-JP" dirty="0"/>
          </a:p>
          <a:p>
            <a:pPr>
              <a:buClr>
                <a:srgbClr val="FF0000"/>
              </a:buClr>
              <a:buSzPct val="140000"/>
              <a:buFont typeface="Wingdings" panose="05000000000000000000" pitchFamily="2" charset="2"/>
              <a:buChar char="Ø"/>
            </a:pPr>
            <a:r>
              <a:rPr lang="ja-JP" altLang="en-US" dirty="0"/>
              <a:t>映画音楽鑑賞室、創作体験館（メイカースペース）やレストランなどが設置されている地下</a:t>
            </a:r>
            <a:r>
              <a:rPr lang="en-US" altLang="ja-JP" dirty="0"/>
              <a:t>2</a:t>
            </a:r>
            <a:r>
              <a:rPr lang="ja-JP" altLang="en-US" dirty="0"/>
              <a:t>階地上</a:t>
            </a:r>
            <a:r>
              <a:rPr lang="en-US" altLang="ja-JP" dirty="0"/>
              <a:t>5</a:t>
            </a:r>
            <a:r>
              <a:rPr lang="ja-JP" altLang="en-US" dirty="0"/>
              <a:t>階の文化棟</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40</a:t>
            </a:fld>
            <a:endParaRPr kumimoji="1" lang="ja-JP" altLang="en-US"/>
          </a:p>
        </p:txBody>
      </p:sp>
      <p:pic>
        <p:nvPicPr>
          <p:cNvPr id="13" name="図 12">
            <a:extLst>
              <a:ext uri="{FF2B5EF4-FFF2-40B4-BE49-F238E27FC236}">
                <a16:creationId xmlns:a16="http://schemas.microsoft.com/office/drawing/2014/main" id="{26D703B9-4477-4224-BC82-3859E3149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958081" y="1760176"/>
            <a:ext cx="5584989" cy="4191799"/>
          </a:xfrm>
          <a:prstGeom prst="rect">
            <a:avLst/>
          </a:prstGeom>
        </p:spPr>
      </p:pic>
    </p:spTree>
    <p:extLst>
      <p:ext uri="{BB962C8B-B14F-4D97-AF65-F5344CB8AC3E}">
        <p14:creationId xmlns:p14="http://schemas.microsoft.com/office/powerpoint/2010/main" val="1725629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10894142" cy="366134"/>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48928" y="1060800"/>
            <a:ext cx="5744776" cy="4191800"/>
          </a:xfrm>
        </p:spPr>
        <p:txBody>
          <a:bodyPr>
            <a:normAutofit/>
          </a:bodyPr>
          <a:lstStyle/>
          <a:p>
            <a:pPr marL="0" indent="0">
              <a:buClr>
                <a:srgbClr val="FF0000"/>
              </a:buClr>
              <a:buSzPct val="140000"/>
              <a:buNone/>
            </a:pPr>
            <a:r>
              <a:rPr lang="ja-JP" altLang="en-US" dirty="0"/>
              <a:t>ソウル市広津区広津情報図書館</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41</a:t>
            </a:fld>
            <a:endParaRPr kumimoji="1" lang="ja-JP" altLang="en-US"/>
          </a:p>
        </p:txBody>
      </p:sp>
      <p:sp>
        <p:nvSpPr>
          <p:cNvPr id="7" name="テキスト ボックス 6">
            <a:extLst>
              <a:ext uri="{FF2B5EF4-FFF2-40B4-BE49-F238E27FC236}">
                <a16:creationId xmlns:a16="http://schemas.microsoft.com/office/drawing/2014/main" id="{E00B4029-B56A-4DA7-B4B5-AFEEE06F7886}"/>
              </a:ext>
            </a:extLst>
          </p:cNvPr>
          <p:cNvSpPr txBox="1"/>
          <p:nvPr/>
        </p:nvSpPr>
        <p:spPr>
          <a:xfrm>
            <a:off x="2336187" y="5565555"/>
            <a:ext cx="6295213" cy="369332"/>
          </a:xfrm>
          <a:prstGeom prst="rect">
            <a:avLst/>
          </a:prstGeom>
          <a:noFill/>
        </p:spPr>
        <p:txBody>
          <a:bodyPr wrap="square" rtlCol="0">
            <a:spAutoFit/>
          </a:bodyPr>
          <a:lstStyle/>
          <a:p>
            <a:r>
              <a:rPr lang="ja-JP" altLang="en-US" dirty="0"/>
              <a:t>韓国感染者数累計</a:t>
            </a:r>
            <a:r>
              <a:rPr lang="en-US" altLang="ja-JP" dirty="0"/>
              <a:t>27,050</a:t>
            </a:r>
            <a:r>
              <a:rPr lang="ja-JP" altLang="en-US" dirty="0"/>
              <a:t>人　</a:t>
            </a:r>
            <a:r>
              <a:rPr kumimoji="1" lang="en-US" altLang="ja-JP" dirty="0"/>
              <a:t>2020</a:t>
            </a:r>
            <a:r>
              <a:rPr kumimoji="1" lang="ja-JP" altLang="en-US" dirty="0"/>
              <a:t>年</a:t>
            </a:r>
            <a:r>
              <a:rPr kumimoji="1" lang="en-US" altLang="ja-JP" dirty="0"/>
              <a:t>11</a:t>
            </a:r>
            <a:r>
              <a:rPr kumimoji="1" lang="ja-JP" altLang="en-US" dirty="0"/>
              <a:t>月</a:t>
            </a:r>
            <a:r>
              <a:rPr kumimoji="1" lang="en-US" altLang="ja-JP" dirty="0"/>
              <a:t>4</a:t>
            </a:r>
            <a:r>
              <a:rPr kumimoji="1" lang="ja-JP" altLang="en-US" dirty="0"/>
              <a:t>日</a:t>
            </a:r>
            <a:r>
              <a:rPr kumimoji="1" lang="en-US" altLang="ja-JP" dirty="0"/>
              <a:t>118</a:t>
            </a:r>
            <a:r>
              <a:rPr kumimoji="1" lang="ja-JP" altLang="en-US" dirty="0"/>
              <a:t>人</a:t>
            </a:r>
          </a:p>
        </p:txBody>
      </p:sp>
      <p:sp>
        <p:nvSpPr>
          <p:cNvPr id="10" name="コンテンツ プレースホルダー 2">
            <a:extLst>
              <a:ext uri="{FF2B5EF4-FFF2-40B4-BE49-F238E27FC236}">
                <a16:creationId xmlns:a16="http://schemas.microsoft.com/office/drawing/2014/main" id="{842A9D1A-B7E4-447A-9AB5-D0FCEADEA4D8}"/>
              </a:ext>
            </a:extLst>
          </p:cNvPr>
          <p:cNvSpPr txBox="1">
            <a:spLocks/>
          </p:cNvSpPr>
          <p:nvPr/>
        </p:nvSpPr>
        <p:spPr>
          <a:xfrm>
            <a:off x="786889" y="1565528"/>
            <a:ext cx="9195311" cy="288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sz="2000" dirty="0"/>
              <a:t>韓国のコロナウイルス新規感染者数の推移　（</a:t>
            </a:r>
            <a:r>
              <a:rPr lang="en-US" altLang="ja-JP" sz="2000" dirty="0"/>
              <a:t>2020</a:t>
            </a:r>
            <a:r>
              <a:rPr lang="ja-JP" altLang="en-US" sz="2000" dirty="0"/>
              <a:t>年</a:t>
            </a:r>
            <a:r>
              <a:rPr lang="en-US" altLang="ja-JP" sz="2000" dirty="0"/>
              <a:t>11</a:t>
            </a:r>
            <a:r>
              <a:rPr lang="ja-JP" altLang="en-US" sz="2000" dirty="0"/>
              <a:t>月</a:t>
            </a:r>
            <a:r>
              <a:rPr lang="en-US" altLang="ja-JP" sz="2000" dirty="0"/>
              <a:t>3</a:t>
            </a:r>
            <a:r>
              <a:rPr lang="ja-JP" altLang="en-US" sz="2000" dirty="0"/>
              <a:t>日データ　</a:t>
            </a:r>
            <a:r>
              <a:rPr lang="en-US" altLang="ja-JP" sz="2000" dirty="0"/>
              <a:t>NHK</a:t>
            </a:r>
            <a:r>
              <a:rPr lang="ja-JP" altLang="en-US" sz="2000" dirty="0"/>
              <a:t>作成）　韓国では</a:t>
            </a:r>
            <a:r>
              <a:rPr lang="en-US" altLang="ja-JP" sz="2000" dirty="0"/>
              <a:t>3</a:t>
            </a:r>
            <a:r>
              <a:rPr lang="ja-JP" altLang="en-US" sz="2000" dirty="0"/>
              <a:t>月の第一波は抑制できたが</a:t>
            </a:r>
            <a:r>
              <a:rPr lang="en-US" altLang="ja-JP" sz="2000" dirty="0"/>
              <a:t>8</a:t>
            </a:r>
            <a:r>
              <a:rPr lang="ja-JP" altLang="en-US" sz="2000" dirty="0"/>
              <a:t>月に第二波が起きた。</a:t>
            </a:r>
            <a:endParaRPr lang="en-US" altLang="ja-JP" sz="2000" dirty="0"/>
          </a:p>
        </p:txBody>
      </p:sp>
      <p:sp>
        <p:nvSpPr>
          <p:cNvPr id="11" name="正方形/長方形 10">
            <a:extLst>
              <a:ext uri="{FF2B5EF4-FFF2-40B4-BE49-F238E27FC236}">
                <a16:creationId xmlns:a16="http://schemas.microsoft.com/office/drawing/2014/main" id="{47E25030-17CE-4E2E-B32A-1C7C5D1CE01D}"/>
              </a:ext>
            </a:extLst>
          </p:cNvPr>
          <p:cNvSpPr/>
          <p:nvPr/>
        </p:nvSpPr>
        <p:spPr>
          <a:xfrm>
            <a:off x="2336187" y="5987018"/>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F74E107D-278A-43B9-BA12-3C2276F18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065" y="2167170"/>
            <a:ext cx="8308135" cy="3398385"/>
          </a:xfrm>
          <a:prstGeom prst="rect">
            <a:avLst/>
          </a:prstGeom>
        </p:spPr>
      </p:pic>
    </p:spTree>
    <p:extLst>
      <p:ext uri="{BB962C8B-B14F-4D97-AF65-F5344CB8AC3E}">
        <p14:creationId xmlns:p14="http://schemas.microsoft.com/office/powerpoint/2010/main" val="57886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4598929"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30" y="1937288"/>
            <a:ext cx="4598930" cy="4191800"/>
          </a:xfrm>
        </p:spPr>
        <p:txBody>
          <a:bodyPr>
            <a:normAutofit fontScale="92500" lnSpcReduction="20000"/>
          </a:bodyPr>
          <a:lstStyle/>
          <a:p>
            <a:pPr marL="0" indent="0">
              <a:buClr>
                <a:srgbClr val="FF0000"/>
              </a:buClr>
              <a:buSzPct val="140000"/>
              <a:buNone/>
            </a:pPr>
            <a:r>
              <a:rPr lang="ja-JP" altLang="en-US" dirty="0"/>
              <a:t>ソウル市広津区広津情報図書館（韓国人口約</a:t>
            </a:r>
            <a:r>
              <a:rPr lang="en-US" altLang="ja-JP" dirty="0"/>
              <a:t>5,127</a:t>
            </a:r>
            <a:r>
              <a:rPr lang="ja-JP" altLang="en-US" dirty="0"/>
              <a:t>万人）</a:t>
            </a:r>
          </a:p>
          <a:p>
            <a:pPr>
              <a:buClr>
                <a:srgbClr val="FF0000"/>
              </a:buClr>
              <a:buSzPct val="140000"/>
              <a:buFont typeface="Wingdings" panose="05000000000000000000" pitchFamily="2" charset="2"/>
              <a:buChar char="Ø"/>
            </a:pPr>
            <a:r>
              <a:rPr lang="en-US" altLang="ja-JP" dirty="0"/>
              <a:t>2</a:t>
            </a:r>
            <a:r>
              <a:rPr lang="ja-JP" altLang="en-US" dirty="0"/>
              <a:t>月</a:t>
            </a:r>
            <a:r>
              <a:rPr lang="en-US" altLang="ja-JP" dirty="0"/>
              <a:t>5</a:t>
            </a:r>
            <a:r>
              <a:rPr lang="ja-JP" altLang="en-US" dirty="0"/>
              <a:t>日から貸出返却以外のイベントなどを中止．</a:t>
            </a:r>
            <a:r>
              <a:rPr lang="en-US" altLang="ja-JP" dirty="0"/>
              <a:t>2</a:t>
            </a:r>
            <a:r>
              <a:rPr lang="ja-JP" altLang="en-US" dirty="0"/>
              <a:t>月</a:t>
            </a:r>
            <a:r>
              <a:rPr lang="en-US" altLang="ja-JP" dirty="0"/>
              <a:t>24</a:t>
            </a:r>
            <a:r>
              <a:rPr lang="ja-JP" altLang="en-US" dirty="0"/>
              <a:t>日から</a:t>
            </a:r>
            <a:r>
              <a:rPr lang="en-US" altLang="ja-JP" dirty="0"/>
              <a:t>7</a:t>
            </a:r>
            <a:r>
              <a:rPr lang="ja-JP" altLang="en-US" dirty="0"/>
              <a:t>月</a:t>
            </a:r>
            <a:r>
              <a:rPr lang="en-US" altLang="ja-JP" dirty="0"/>
              <a:t>19</a:t>
            </a:r>
            <a:r>
              <a:rPr lang="ja-JP" altLang="en-US" dirty="0"/>
              <a:t>日まで休館．</a:t>
            </a:r>
            <a:r>
              <a:rPr lang="en-US" altLang="ja-JP" dirty="0"/>
              <a:t>8</a:t>
            </a:r>
            <a:r>
              <a:rPr lang="ja-JP" altLang="en-US" dirty="0"/>
              <a:t>月</a:t>
            </a:r>
            <a:r>
              <a:rPr lang="en-US" altLang="ja-JP" dirty="0"/>
              <a:t>18</a:t>
            </a:r>
            <a:r>
              <a:rPr lang="ja-JP" altLang="en-US" dirty="0"/>
              <a:t>日から</a:t>
            </a:r>
            <a:r>
              <a:rPr lang="en-US" altLang="ja-JP" dirty="0"/>
              <a:t>9</a:t>
            </a:r>
            <a:r>
              <a:rPr lang="ja-JP" altLang="en-US" dirty="0"/>
              <a:t>月末まで休館。</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a:t>
            </a:r>
            <a:r>
              <a:rPr lang="en-US" altLang="ja-JP" dirty="0"/>
              <a:t>22</a:t>
            </a:r>
            <a:r>
              <a:rPr lang="ja-JP" altLang="en-US" dirty="0"/>
              <a:t>回のイベントは図書館で</a:t>
            </a:r>
            <a:r>
              <a:rPr lang="en-US" altLang="ja-JP" dirty="0"/>
              <a:t>17</a:t>
            </a:r>
            <a:r>
              <a:rPr lang="ja-JP" altLang="en-US" dirty="0"/>
              <a:t>回，</a:t>
            </a:r>
            <a:r>
              <a:rPr lang="en-US" altLang="ja-JP" dirty="0"/>
              <a:t>ZOOM</a:t>
            </a:r>
            <a:r>
              <a:rPr lang="ja-JP" altLang="en-US" dirty="0"/>
              <a:t>で</a:t>
            </a:r>
            <a:r>
              <a:rPr lang="en-US" altLang="ja-JP" dirty="0"/>
              <a:t>5</a:t>
            </a:r>
            <a:r>
              <a:rPr lang="ja-JP" altLang="en-US" dirty="0"/>
              <a:t>回，</a:t>
            </a:r>
            <a:r>
              <a:rPr lang="en-US" altLang="ja-JP" dirty="0"/>
              <a:t>8</a:t>
            </a:r>
            <a:r>
              <a:rPr lang="ja-JP" altLang="en-US" dirty="0"/>
              <a:t>月はメーカー</a:t>
            </a:r>
            <a:r>
              <a:rPr lang="en-US" altLang="ja-JP" dirty="0"/>
              <a:t>4</a:t>
            </a:r>
            <a:r>
              <a:rPr lang="ja-JP" altLang="en-US" dirty="0"/>
              <a:t>回，ファブ</a:t>
            </a:r>
            <a:r>
              <a:rPr lang="en-US" altLang="ja-JP" dirty="0"/>
              <a:t>4</a:t>
            </a:r>
            <a:r>
              <a:rPr lang="ja-JP" altLang="en-US" dirty="0"/>
              <a:t>回図書館で，</a:t>
            </a: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月以降もこれらは図書館で開催予定　</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42</a:t>
            </a:fld>
            <a:endParaRPr kumimoji="1" lang="ja-JP" altLang="en-US"/>
          </a:p>
        </p:txBody>
      </p:sp>
      <p:sp>
        <p:nvSpPr>
          <p:cNvPr id="3" name="正方形/長方形 2">
            <a:extLst>
              <a:ext uri="{FF2B5EF4-FFF2-40B4-BE49-F238E27FC236}">
                <a16:creationId xmlns:a16="http://schemas.microsoft.com/office/drawing/2014/main" id="{B682E7BA-8F7B-49C4-B5B6-5C4DF784549F}"/>
              </a:ext>
            </a:extLst>
          </p:cNvPr>
          <p:cNvSpPr/>
          <p:nvPr/>
        </p:nvSpPr>
        <p:spPr>
          <a:xfrm>
            <a:off x="5630306" y="2483422"/>
            <a:ext cx="6096000" cy="646331"/>
          </a:xfrm>
          <a:prstGeom prst="rect">
            <a:avLst/>
          </a:prstGeom>
          <a:solidFill>
            <a:schemeClr val="bg1"/>
          </a:solidFill>
          <a:ln>
            <a:solidFill>
              <a:schemeClr val="accent1">
                <a:shade val="50000"/>
              </a:schemeClr>
            </a:solidFill>
          </a:ln>
        </p:spPr>
        <p:txBody>
          <a:bodyPr>
            <a:spAutoFit/>
          </a:bodyPr>
          <a:lstStyle/>
          <a:p>
            <a:r>
              <a:rPr lang="ja-JP" altLang="en-US" dirty="0"/>
              <a:t>https://www.gwangjinlib.seoul.kr/gjinfo/menu/11182/bbs/20204/bbsPostDetail.do?currentPageNo=1&amp;postIdx=22171</a:t>
            </a:r>
          </a:p>
        </p:txBody>
      </p:sp>
      <p:sp>
        <p:nvSpPr>
          <p:cNvPr id="8" name="正方形/長方形 7">
            <a:extLst>
              <a:ext uri="{FF2B5EF4-FFF2-40B4-BE49-F238E27FC236}">
                <a16:creationId xmlns:a16="http://schemas.microsoft.com/office/drawing/2014/main" id="{0401B059-CFD1-4239-8967-0784A0D2916F}"/>
              </a:ext>
            </a:extLst>
          </p:cNvPr>
          <p:cNvSpPr/>
          <p:nvPr/>
        </p:nvSpPr>
        <p:spPr>
          <a:xfrm>
            <a:off x="5098942" y="5882574"/>
            <a:ext cx="6730139" cy="369332"/>
          </a:xfrm>
          <a:prstGeom prst="rect">
            <a:avLst/>
          </a:prstGeom>
          <a:solidFill>
            <a:schemeClr val="bg1"/>
          </a:solidFill>
          <a:ln>
            <a:solidFill>
              <a:schemeClr val="accent1">
                <a:shade val="50000"/>
              </a:schemeClr>
            </a:solidFill>
          </a:ln>
        </p:spPr>
        <p:txBody>
          <a:bodyPr wrap="square">
            <a:spAutoFit/>
          </a:bodyPr>
          <a:lstStyle/>
          <a:p>
            <a:r>
              <a:rPr lang="ja-JP" altLang="en-US" dirty="0"/>
              <a:t>https://www.youtube.com/watch?v=ivgw-e2jaq0&amp;feature=youtu.be</a:t>
            </a:r>
          </a:p>
        </p:txBody>
      </p:sp>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A08B4D08-66EB-4511-94B7-D9E501008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461" y="136525"/>
            <a:ext cx="5756339" cy="2210372"/>
          </a:xfrm>
          <a:prstGeom prst="rect">
            <a:avLst/>
          </a:prstGeom>
          <a:ln>
            <a:solidFill>
              <a:schemeClr val="accent1">
                <a:shade val="50000"/>
              </a:schemeClr>
            </a:solidFill>
          </a:ln>
        </p:spPr>
      </p:pic>
      <p:pic>
        <p:nvPicPr>
          <p:cNvPr id="15" name="図 14" descr="グラフィカル ユーザー インターフェイス が含まれている画像&#10;&#10;自動的に生成された説明">
            <a:extLst>
              <a:ext uri="{FF2B5EF4-FFF2-40B4-BE49-F238E27FC236}">
                <a16:creationId xmlns:a16="http://schemas.microsoft.com/office/drawing/2014/main" id="{1F19FD88-7FE9-42EF-AEF6-DE589162D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306" y="3131401"/>
            <a:ext cx="3641979" cy="2686431"/>
          </a:xfrm>
          <a:prstGeom prst="rect">
            <a:avLst/>
          </a:prstGeom>
          <a:ln>
            <a:solidFill>
              <a:schemeClr val="accent1">
                <a:shade val="50000"/>
              </a:schemeClr>
            </a:solidFill>
          </a:ln>
        </p:spPr>
      </p:pic>
    </p:spTree>
    <p:extLst>
      <p:ext uri="{BB962C8B-B14F-4D97-AF65-F5344CB8AC3E}">
        <p14:creationId xmlns:p14="http://schemas.microsoft.com/office/powerpoint/2010/main" val="1127762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556589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30" y="1921790"/>
            <a:ext cx="6032838" cy="4207298"/>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国立公共情報図書館</a:t>
            </a:r>
            <a:r>
              <a:rPr lang="ja-JP" altLang="en-US" dirty="0"/>
              <a:t>（台湾人口約</a:t>
            </a:r>
            <a:r>
              <a:rPr lang="en-US" altLang="ja-JP" dirty="0"/>
              <a:t>2,360</a:t>
            </a:r>
            <a:r>
              <a:rPr lang="ja-JP" altLang="en-US" dirty="0"/>
              <a:t>万人）</a:t>
            </a:r>
            <a:endParaRPr lang="en-US" altLang="ja-JP" dirty="0"/>
          </a:p>
          <a:p>
            <a:pPr>
              <a:buClr>
                <a:srgbClr val="FF0000"/>
              </a:buClr>
              <a:buSzPct val="140000"/>
              <a:buFont typeface="Wingdings" panose="05000000000000000000" pitchFamily="2" charset="2"/>
              <a:buChar char="Ø"/>
            </a:pPr>
            <a:r>
              <a:rPr lang="en-US" altLang="ja-JP" dirty="0"/>
              <a:t>2020</a:t>
            </a:r>
            <a:r>
              <a:rPr lang="ja-JP" altLang="en-US" dirty="0"/>
              <a:t>年</a:t>
            </a:r>
            <a:r>
              <a:rPr lang="en-US" altLang="ja-JP" dirty="0"/>
              <a:t>1</a:t>
            </a:r>
            <a:r>
              <a:rPr lang="ja-JP" altLang="en-US" dirty="0"/>
              <a:t>月</a:t>
            </a:r>
            <a:r>
              <a:rPr lang="en-US" altLang="ja-JP" dirty="0"/>
              <a:t>23</a:t>
            </a:r>
            <a:r>
              <a:rPr lang="ja-JP" altLang="en-US" dirty="0"/>
              <a:t>日入館には体温検査，マスク，手指消毒の要請．</a:t>
            </a:r>
            <a:r>
              <a:rPr lang="en-US" altLang="ja-JP" dirty="0"/>
              <a:t>4</a:t>
            </a:r>
            <a:r>
              <a:rPr lang="ja-JP" altLang="en-US" dirty="0"/>
              <a:t>月</a:t>
            </a:r>
            <a:r>
              <a:rPr lang="en-US" altLang="ja-JP" dirty="0"/>
              <a:t>11</a:t>
            </a:r>
            <a:r>
              <a:rPr lang="ja-JP" altLang="en-US" dirty="0"/>
              <a:t>日入館実名制．</a:t>
            </a:r>
            <a:r>
              <a:rPr lang="en-US" altLang="ja-JP" dirty="0"/>
              <a:t>6</a:t>
            </a:r>
            <a:r>
              <a:rPr lang="ja-JP" altLang="en-US" dirty="0"/>
              <a:t>月</a:t>
            </a:r>
            <a:r>
              <a:rPr lang="en-US" altLang="ja-JP" dirty="0"/>
              <a:t>9</a:t>
            </a:r>
            <a:r>
              <a:rPr lang="ja-JP" altLang="en-US" dirty="0"/>
              <a:t>日より図書貸出サービスを開始</a:t>
            </a:r>
          </a:p>
          <a:p>
            <a:pPr>
              <a:buClr>
                <a:srgbClr val="FF0000"/>
              </a:buClr>
              <a:buSzPct val="140000"/>
              <a:buFont typeface="Wingdings" panose="05000000000000000000" pitchFamily="2" charset="2"/>
              <a:buChar char="Ø"/>
            </a:pPr>
            <a:r>
              <a:rPr lang="ja-JP" altLang="en-US" dirty="0"/>
              <a:t>電子書籍、電子新聞、電子ジャーナル、音楽、映画レジャーなど、豊富で多様なデジタルリソースの提供をアピール</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43</a:t>
            </a:fld>
            <a:endParaRPr kumimoji="1" lang="ja-JP" altLang="en-US"/>
          </a:p>
        </p:txBody>
      </p:sp>
      <p:pic>
        <p:nvPicPr>
          <p:cNvPr id="7" name="図 6" descr="草, 屋外, 建物, 座る が含まれている画像&#10;&#10;自動的に生成された説明">
            <a:extLst>
              <a:ext uri="{FF2B5EF4-FFF2-40B4-BE49-F238E27FC236}">
                <a16:creationId xmlns:a16="http://schemas.microsoft.com/office/drawing/2014/main" id="{9FD2B1C9-8A58-4223-948F-C41AC3742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768" y="2120826"/>
            <a:ext cx="5181600" cy="3445764"/>
          </a:xfrm>
          <a:prstGeom prst="rect">
            <a:avLst/>
          </a:prstGeom>
        </p:spPr>
      </p:pic>
      <p:sp>
        <p:nvSpPr>
          <p:cNvPr id="3" name="正方形/長方形 2">
            <a:extLst>
              <a:ext uri="{FF2B5EF4-FFF2-40B4-BE49-F238E27FC236}">
                <a16:creationId xmlns:a16="http://schemas.microsoft.com/office/drawing/2014/main" id="{EAB1F274-2FFA-4122-BFE2-FD8ABDD08B72}"/>
              </a:ext>
            </a:extLst>
          </p:cNvPr>
          <p:cNvSpPr/>
          <p:nvPr/>
        </p:nvSpPr>
        <p:spPr>
          <a:xfrm>
            <a:off x="6877074" y="5061007"/>
            <a:ext cx="3432724" cy="382564"/>
          </a:xfrm>
          <a:prstGeom prst="rect">
            <a:avLst/>
          </a:prstGeom>
          <a:solidFill>
            <a:schemeClr val="bg1"/>
          </a:solidFill>
        </p:spPr>
        <p:txBody>
          <a:bodyPr wrap="square">
            <a:spAutoFit/>
          </a:bodyPr>
          <a:lstStyle/>
          <a:p>
            <a:pPr algn="ctr"/>
            <a:r>
              <a:rPr lang="zh-TW" altLang="en-US" dirty="0">
                <a:latin typeface="Century" panose="02040604050505020304" pitchFamily="18" charset="0"/>
                <a:ea typeface="ＭＳ 明朝" panose="02020609040205080304" pitchFamily="17" charset="-128"/>
                <a:cs typeface="Times New Roman" panose="02020603050405020304" pitchFamily="18" charset="0"/>
              </a:rPr>
              <a:t>国立公共情報図書館</a:t>
            </a:r>
            <a:r>
              <a:rPr lang="ja-JP" altLang="en-US" dirty="0">
                <a:latin typeface="Century" panose="02040604050505020304" pitchFamily="18" charset="0"/>
                <a:ea typeface="ＭＳ 明朝" panose="02020609040205080304" pitchFamily="17" charset="-128"/>
                <a:cs typeface="Times New Roman" panose="02020603050405020304" pitchFamily="18" charset="0"/>
              </a:rPr>
              <a:t>（台中市）</a:t>
            </a:r>
            <a:endParaRPr lang="ja-JP" altLang="en-US" dirty="0"/>
          </a:p>
        </p:txBody>
      </p:sp>
    </p:spTree>
    <p:extLst>
      <p:ext uri="{BB962C8B-B14F-4D97-AF65-F5344CB8AC3E}">
        <p14:creationId xmlns:p14="http://schemas.microsoft.com/office/powerpoint/2010/main" val="3631986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8" y="557190"/>
            <a:ext cx="10571845" cy="369332"/>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774347" y="1116989"/>
            <a:ext cx="9378334" cy="375133"/>
          </a:xfrm>
        </p:spPr>
        <p:txBody>
          <a:bodyPr>
            <a:normAutofit fontScale="92500" lnSpcReduction="20000"/>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国立公共情報図書館（台湾人口約</a:t>
            </a:r>
            <a:r>
              <a:rPr lang="en-US" altLang="zh-TW" dirty="0">
                <a:latin typeface="ＭＳ Ｐゴシック" panose="020B0600070205080204" pitchFamily="50" charset="-128"/>
                <a:ea typeface="ＭＳ Ｐゴシック" panose="020B0600070205080204" pitchFamily="50" charset="-128"/>
              </a:rPr>
              <a:t>2,360</a:t>
            </a:r>
            <a:r>
              <a:rPr lang="zh-TW" altLang="en-US" dirty="0">
                <a:latin typeface="ＭＳ Ｐゴシック" panose="020B0600070205080204" pitchFamily="50" charset="-128"/>
                <a:ea typeface="ＭＳ Ｐゴシック" panose="020B0600070205080204" pitchFamily="50" charset="-128"/>
              </a:rPr>
              <a:t>万人）</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44</a:t>
            </a:fld>
            <a:endParaRPr kumimoji="1" lang="ja-JP" altLang="en-US"/>
          </a:p>
        </p:txBody>
      </p:sp>
      <p:sp>
        <p:nvSpPr>
          <p:cNvPr id="9" name="正方形/長方形 8">
            <a:extLst>
              <a:ext uri="{FF2B5EF4-FFF2-40B4-BE49-F238E27FC236}">
                <a16:creationId xmlns:a16="http://schemas.microsoft.com/office/drawing/2014/main" id="{7FB9C5C2-453B-43DD-AD2E-315F070F5097}"/>
              </a:ext>
            </a:extLst>
          </p:cNvPr>
          <p:cNvSpPr/>
          <p:nvPr/>
        </p:nvSpPr>
        <p:spPr>
          <a:xfrm>
            <a:off x="2210219" y="5850493"/>
            <a:ext cx="6506589" cy="369332"/>
          </a:xfrm>
          <a:prstGeom prst="rect">
            <a:avLst/>
          </a:prstGeom>
          <a:solidFill>
            <a:schemeClr val="bg1"/>
          </a:solidFill>
          <a:ln>
            <a:solidFill>
              <a:schemeClr val="accent1"/>
            </a:solidFill>
          </a:ln>
        </p:spPr>
        <p:txBody>
          <a:bodyPr wrap="none">
            <a:spAutoFit/>
          </a:bodyPr>
          <a:lstStyle/>
          <a:p>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https://</a:t>
            </a:r>
            <a:r>
              <a:rPr lang="en-US" altLang="ja-JP" kern="100" dirty="0" err="1">
                <a:latin typeface="Century" panose="02040604050505020304" pitchFamily="18" charset="0"/>
                <a:ea typeface="ＭＳ 明朝" panose="02020609040205080304" pitchFamily="17" charset="-128"/>
                <a:cs typeface="Times New Roman" panose="02020603050405020304" pitchFamily="18" charset="0"/>
              </a:rPr>
              <a:t>www.worldometers.info</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/coronavirus/country/</a:t>
            </a:r>
            <a:r>
              <a:rPr lang="en-US" altLang="ja-JP" kern="100" dirty="0" err="1">
                <a:latin typeface="Century" panose="02040604050505020304" pitchFamily="18" charset="0"/>
                <a:ea typeface="ＭＳ 明朝" panose="02020609040205080304" pitchFamily="17" charset="-128"/>
                <a:cs typeface="Times New Roman" panose="02020603050405020304" pitchFamily="18" charset="0"/>
              </a:rPr>
              <a:t>taiwan</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descr="グラフ&#10;&#10;自動的に生成された説明">
            <a:extLst>
              <a:ext uri="{FF2B5EF4-FFF2-40B4-BE49-F238E27FC236}">
                <a16:creationId xmlns:a16="http://schemas.microsoft.com/office/drawing/2014/main" id="{E8F54BDB-CF54-445B-9FD6-F35311DCC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716" y="1668411"/>
            <a:ext cx="8863965" cy="4136517"/>
          </a:xfrm>
          <a:prstGeom prst="rect">
            <a:avLst/>
          </a:prstGeom>
        </p:spPr>
      </p:pic>
      <p:sp>
        <p:nvSpPr>
          <p:cNvPr id="11" name="テキスト ボックス 10">
            <a:extLst>
              <a:ext uri="{FF2B5EF4-FFF2-40B4-BE49-F238E27FC236}">
                <a16:creationId xmlns:a16="http://schemas.microsoft.com/office/drawing/2014/main" id="{EF98659F-073B-4153-B226-A73CBBDC5976}"/>
              </a:ext>
            </a:extLst>
          </p:cNvPr>
          <p:cNvSpPr txBox="1"/>
          <p:nvPr/>
        </p:nvSpPr>
        <p:spPr>
          <a:xfrm>
            <a:off x="4297223" y="1622846"/>
            <a:ext cx="4777535" cy="369332"/>
          </a:xfrm>
          <a:prstGeom prst="rect">
            <a:avLst/>
          </a:prstGeom>
          <a:solidFill>
            <a:schemeClr val="bg1"/>
          </a:solidFill>
          <a:ln>
            <a:solidFill>
              <a:schemeClr val="tx1"/>
            </a:solidFill>
          </a:ln>
        </p:spPr>
        <p:txBody>
          <a:bodyPr wrap="square" rtlCol="0">
            <a:spAutoFit/>
          </a:bodyPr>
          <a:lstStyle/>
          <a:p>
            <a:r>
              <a:rPr lang="ja-JP" altLang="en-US" dirty="0"/>
              <a:t>台湾感染者数累計</a:t>
            </a:r>
            <a:r>
              <a:rPr lang="en-US" altLang="ja-JP" dirty="0"/>
              <a:t>568</a:t>
            </a:r>
            <a:r>
              <a:rPr lang="ja-JP" altLang="en-US" dirty="0"/>
              <a:t>人　</a:t>
            </a:r>
            <a:r>
              <a:rPr kumimoji="1" lang="en-US" altLang="ja-JP" dirty="0"/>
              <a:t>2020</a:t>
            </a:r>
            <a:r>
              <a:rPr kumimoji="1" lang="ja-JP" altLang="en-US" dirty="0"/>
              <a:t>年</a:t>
            </a:r>
            <a:r>
              <a:rPr kumimoji="1" lang="en-US" altLang="ja-JP" dirty="0"/>
              <a:t>11</a:t>
            </a:r>
            <a:r>
              <a:rPr kumimoji="1" lang="ja-JP" altLang="en-US" dirty="0"/>
              <a:t>月</a:t>
            </a:r>
            <a:r>
              <a:rPr kumimoji="1" lang="en-US" altLang="ja-JP" dirty="0"/>
              <a:t>4</a:t>
            </a:r>
            <a:r>
              <a:rPr kumimoji="1" lang="ja-JP" altLang="en-US" dirty="0"/>
              <a:t>日</a:t>
            </a:r>
            <a:r>
              <a:rPr kumimoji="1" lang="en-US" altLang="ja-JP" dirty="0"/>
              <a:t>1</a:t>
            </a:r>
            <a:r>
              <a:rPr kumimoji="1" lang="ja-JP" altLang="en-US" dirty="0"/>
              <a:t>人</a:t>
            </a:r>
          </a:p>
        </p:txBody>
      </p:sp>
    </p:spTree>
    <p:extLst>
      <p:ext uri="{BB962C8B-B14F-4D97-AF65-F5344CB8AC3E}">
        <p14:creationId xmlns:p14="http://schemas.microsoft.com/office/powerpoint/2010/main" val="1635814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386023" y="110301"/>
            <a:ext cx="5565892" cy="1671564"/>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472695" y="1658319"/>
            <a:ext cx="5334000" cy="4207298"/>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国立公共情報図書館</a:t>
            </a:r>
            <a:endParaRPr lang="en-US" altLang="ja-JP" dirty="0"/>
          </a:p>
          <a:p>
            <a:pPr>
              <a:buClr>
                <a:srgbClr val="FF0000"/>
              </a:buClr>
              <a:buSzPct val="140000"/>
              <a:buFont typeface="Wingdings" panose="05000000000000000000" pitchFamily="2" charset="2"/>
              <a:buChar char="Ø"/>
            </a:pPr>
            <a:r>
              <a:rPr lang="ja-JP" altLang="en-US" dirty="0"/>
              <a:t>入館時の本名登録やマスクの着用．イベントはほぼ来館型で行われている．</a:t>
            </a:r>
            <a:endParaRPr lang="en-US" altLang="ja-JP" dirty="0"/>
          </a:p>
          <a:p>
            <a:pPr>
              <a:buClr>
                <a:srgbClr val="FF0000"/>
              </a:buClr>
              <a:buSzPct val="140000"/>
              <a:buFont typeface="Wingdings" panose="05000000000000000000" pitchFamily="2" charset="2"/>
              <a:buChar char="Ø"/>
            </a:pPr>
            <a:r>
              <a:rPr lang="ja-JP" altLang="en-US" dirty="0"/>
              <a:t>現在、ユースボードゲーム、アートツール、および</a:t>
            </a:r>
            <a:r>
              <a:rPr lang="en-US" altLang="ja-JP" dirty="0"/>
              <a:t>STEAM</a:t>
            </a:r>
            <a:r>
              <a:rPr lang="ja-JP" altLang="en-US" dirty="0"/>
              <a:t>教材のサービスは一時的に停止．</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45</a:t>
            </a:fld>
            <a:endParaRPr kumimoji="1" lang="ja-JP" altLang="en-US" dirty="0"/>
          </a:p>
        </p:txBody>
      </p:sp>
      <p:pic>
        <p:nvPicPr>
          <p:cNvPr id="8" name="図 7" descr="床, 屋内, 人, テーブル が含まれている画像&#10;&#10;自動的に生成された説明">
            <a:extLst>
              <a:ext uri="{FF2B5EF4-FFF2-40B4-BE49-F238E27FC236}">
                <a16:creationId xmlns:a16="http://schemas.microsoft.com/office/drawing/2014/main" id="{FFB0B79E-DD5A-43E1-AFBF-2BED9D9F0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007" y="136524"/>
            <a:ext cx="6326762" cy="4207297"/>
          </a:xfrm>
          <a:prstGeom prst="rect">
            <a:avLst/>
          </a:prstGeom>
        </p:spPr>
      </p:pic>
      <p:sp>
        <p:nvSpPr>
          <p:cNvPr id="11" name="正方形/長方形 10">
            <a:extLst>
              <a:ext uri="{FF2B5EF4-FFF2-40B4-BE49-F238E27FC236}">
                <a16:creationId xmlns:a16="http://schemas.microsoft.com/office/drawing/2014/main" id="{8D881612-C2AB-4CFE-BF91-38B971B2231A}"/>
              </a:ext>
            </a:extLst>
          </p:cNvPr>
          <p:cNvSpPr/>
          <p:nvPr/>
        </p:nvSpPr>
        <p:spPr>
          <a:xfrm>
            <a:off x="6094475" y="3572404"/>
            <a:ext cx="5806696" cy="1815882"/>
          </a:xfrm>
          <a:prstGeom prst="rect">
            <a:avLst/>
          </a:prstGeom>
          <a:solidFill>
            <a:schemeClr val="bg1"/>
          </a:solidFill>
          <a:ln>
            <a:solidFill>
              <a:schemeClr val="accent1"/>
            </a:solidFill>
          </a:ln>
        </p:spPr>
        <p:txBody>
          <a:bodyPr wrap="square">
            <a:spAutoFit/>
          </a:bodyPr>
          <a:lstStyle/>
          <a:p>
            <a:r>
              <a:rPr lang="zh-TW" altLang="en-US" sz="2800" dirty="0">
                <a:latin typeface="ＭＳ Ｐゴシック" panose="020B0600070205080204" pitchFamily="50" charset="-128"/>
                <a:ea typeface="ＭＳ Ｐゴシック" panose="020B0600070205080204" pitchFamily="50" charset="-128"/>
              </a:rPr>
              <a:t>国立公共情報図書館</a:t>
            </a:r>
            <a:r>
              <a:rPr lang="ja-JP" altLang="en-US" sz="2800" dirty="0">
                <a:latin typeface="ＭＳ Ｐゴシック" panose="020B0600070205080204" pitchFamily="50" charset="-128"/>
                <a:ea typeface="ＭＳ Ｐゴシック" panose="020B0600070205080204" pitchFamily="50" charset="-128"/>
              </a:rPr>
              <a:t>では各種のロボットが幼児のお話会や遊戯</a:t>
            </a:r>
            <a:r>
              <a:rPr lang="ja-JP" altLang="en-US" sz="2800" dirty="0">
                <a:latin typeface="ＭＳ Ｐゴシック" panose="020B0600070205080204" pitchFamily="50" charset="-128"/>
              </a:rPr>
              <a:t>などに図書館員を支援するものとして活用</a:t>
            </a:r>
            <a:r>
              <a:rPr lang="ja-JP" altLang="en-US" sz="2800" dirty="0">
                <a:latin typeface="ＭＳ Ｐゴシック" panose="020B0600070205080204" pitchFamily="50" charset="-128"/>
                <a:ea typeface="ＭＳ Ｐゴシック" panose="020B0600070205080204" pitchFamily="50" charset="-128"/>
              </a:rPr>
              <a:t>できないかを研究・検討している。</a:t>
            </a:r>
            <a:endParaRPr lang="ja-JP" altLang="en-US" sz="2800" dirty="0"/>
          </a:p>
        </p:txBody>
      </p:sp>
    </p:spTree>
    <p:extLst>
      <p:ext uri="{BB962C8B-B14F-4D97-AF65-F5344CB8AC3E}">
        <p14:creationId xmlns:p14="http://schemas.microsoft.com/office/powerpoint/2010/main" val="2200595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320823" y="358449"/>
            <a:ext cx="3601584" cy="1671564"/>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320824" y="2856615"/>
            <a:ext cx="3437396" cy="2317095"/>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国立公共情報図書館</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46</a:t>
            </a:fld>
            <a:endParaRPr kumimoji="1" lang="ja-JP" altLang="en-US" dirty="0"/>
          </a:p>
        </p:txBody>
      </p:sp>
      <p:sp>
        <p:nvSpPr>
          <p:cNvPr id="11" name="正方形/長方形 10">
            <a:extLst>
              <a:ext uri="{FF2B5EF4-FFF2-40B4-BE49-F238E27FC236}">
                <a16:creationId xmlns:a16="http://schemas.microsoft.com/office/drawing/2014/main" id="{8D881612-C2AB-4CFE-BF91-38B971B2231A}"/>
              </a:ext>
            </a:extLst>
          </p:cNvPr>
          <p:cNvSpPr/>
          <p:nvPr/>
        </p:nvSpPr>
        <p:spPr>
          <a:xfrm>
            <a:off x="3987607" y="358449"/>
            <a:ext cx="7977085" cy="800219"/>
          </a:xfrm>
          <a:prstGeom prst="rect">
            <a:avLst/>
          </a:prstGeom>
          <a:solidFill>
            <a:schemeClr val="bg1"/>
          </a:solidFill>
          <a:ln>
            <a:solidFill>
              <a:schemeClr val="accent1"/>
            </a:solidFill>
          </a:ln>
        </p:spPr>
        <p:txBody>
          <a:bodyPr wrap="square">
            <a:spAutoFit/>
          </a:bodyPr>
          <a:lstStyle/>
          <a:p>
            <a:r>
              <a:rPr lang="ja-JP" altLang="en-US" sz="2800" dirty="0">
                <a:latin typeface="ＭＳ Ｐゴシック" panose="020B0600070205080204" pitchFamily="50" charset="-128"/>
                <a:ea typeface="ＭＳ Ｐゴシック" panose="020B0600070205080204" pitchFamily="50" charset="-128"/>
              </a:rPr>
              <a:t>各種のスマートロボット</a:t>
            </a:r>
            <a:endParaRPr lang="en-US" altLang="ja-JP" sz="2800" dirty="0">
              <a:latin typeface="ＭＳ Ｐゴシック" panose="020B0600070205080204" pitchFamily="50" charset="-128"/>
              <a:ea typeface="ＭＳ Ｐゴシック" panose="020B0600070205080204" pitchFamily="50" charset="-128"/>
            </a:endParaRPr>
          </a:p>
          <a:p>
            <a:r>
              <a:rPr lang="en-US" altLang="ja-JP" dirty="0"/>
              <a:t>https://</a:t>
            </a:r>
            <a:r>
              <a:rPr lang="en-US" altLang="ja-JP" dirty="0" err="1"/>
              <a:t>www.nlpi.edu.tw</a:t>
            </a:r>
            <a:r>
              <a:rPr lang="en-US" altLang="ja-JP" dirty="0"/>
              <a:t>/</a:t>
            </a:r>
            <a:r>
              <a:rPr lang="en-US" altLang="ja-JP" dirty="0" err="1"/>
              <a:t>DigitalResources</a:t>
            </a:r>
            <a:r>
              <a:rPr lang="en-US" altLang="ja-JP" dirty="0"/>
              <a:t>/</a:t>
            </a:r>
            <a:r>
              <a:rPr lang="en-US" altLang="ja-JP" dirty="0" err="1"/>
              <a:t>DigitalLibrary</a:t>
            </a:r>
            <a:r>
              <a:rPr lang="en-US" altLang="ja-JP" dirty="0"/>
              <a:t>/</a:t>
            </a:r>
            <a:r>
              <a:rPr lang="en-US" altLang="ja-JP" dirty="0" err="1"/>
              <a:t>IRobot.htm</a:t>
            </a:r>
            <a:endParaRPr lang="ja-JP" altLang="en-US" dirty="0"/>
          </a:p>
        </p:txBody>
      </p:sp>
      <p:pic>
        <p:nvPicPr>
          <p:cNvPr id="9" name="図 8" descr="屋内, 小さい, おもちゃ, 座る が含まれている画像&#10;&#10;自動的に生成された説明">
            <a:extLst>
              <a:ext uri="{FF2B5EF4-FFF2-40B4-BE49-F238E27FC236}">
                <a16:creationId xmlns:a16="http://schemas.microsoft.com/office/drawing/2014/main" id="{19CA1C32-37CC-4351-81C1-A626A5470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074" y="1233384"/>
            <a:ext cx="3762375" cy="5181600"/>
          </a:xfrm>
          <a:prstGeom prst="rect">
            <a:avLst/>
          </a:prstGeom>
        </p:spPr>
      </p:pic>
      <p:pic>
        <p:nvPicPr>
          <p:cNvPr id="13" name="図 12" descr="屋内, おもちゃ, 女性, テーブル が含まれている画像&#10;&#10;自動的に生成された説明">
            <a:extLst>
              <a:ext uri="{FF2B5EF4-FFF2-40B4-BE49-F238E27FC236}">
                <a16:creationId xmlns:a16="http://schemas.microsoft.com/office/drawing/2014/main" id="{F3A452D7-D234-4100-82D1-61714F530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702" y="1233384"/>
            <a:ext cx="3800475" cy="5048250"/>
          </a:xfrm>
          <a:prstGeom prst="rect">
            <a:avLst/>
          </a:prstGeom>
        </p:spPr>
      </p:pic>
    </p:spTree>
    <p:extLst>
      <p:ext uri="{BB962C8B-B14F-4D97-AF65-F5344CB8AC3E}">
        <p14:creationId xmlns:p14="http://schemas.microsoft.com/office/powerpoint/2010/main" val="2406428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30" y="1921790"/>
            <a:ext cx="6032838" cy="4207298"/>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北京首都図書館</a:t>
            </a:r>
            <a:endParaRPr lang="en-US" altLang="zh-TW" dirty="0">
              <a:latin typeface="ＭＳ Ｐゴシック" panose="020B0600070205080204" pitchFamily="50" charset="-128"/>
              <a:ea typeface="ＭＳ Ｐゴシック" panose="020B0600070205080204" pitchFamily="50" charset="-128"/>
            </a:endParaRPr>
          </a:p>
          <a:p>
            <a:pPr marL="0" indent="0">
              <a:buClr>
                <a:srgbClr val="FF0000"/>
              </a:buClr>
              <a:buSzPct val="140000"/>
              <a:buNone/>
            </a:pPr>
            <a:endParaRPr lang="en-US" altLang="ja-JP" dirty="0">
              <a:latin typeface="ＭＳ Ｐゴシック" panose="020B0600070205080204" pitchFamily="50" charset="-128"/>
              <a:ea typeface="ＭＳ Ｐゴシック" panose="020B0600070205080204" pitchFamily="50" charset="-128"/>
            </a:endParaRPr>
          </a:p>
          <a:p>
            <a:pPr>
              <a:buClr>
                <a:srgbClr val="FF0000"/>
              </a:buClr>
              <a:buSzPct val="140000"/>
              <a:buFont typeface="Wingdings" panose="05000000000000000000" pitchFamily="2" charset="2"/>
              <a:buChar char="Ø"/>
            </a:pPr>
            <a:r>
              <a:rPr lang="ja-JP" altLang="en-US" dirty="0"/>
              <a:t>利用者席は</a:t>
            </a:r>
            <a:r>
              <a:rPr lang="en-US" altLang="ja-JP" dirty="0"/>
              <a:t>4,000</a:t>
            </a:r>
            <a:r>
              <a:rPr lang="ja-JP" altLang="en-US" dirty="0"/>
              <a:t>、一日平均の利用者は</a:t>
            </a:r>
            <a:r>
              <a:rPr lang="en-US" altLang="ja-JP" dirty="0"/>
              <a:t>2</a:t>
            </a:r>
            <a:r>
              <a:rPr lang="ja-JP" altLang="en-US" dirty="0"/>
              <a:t>万人</a:t>
            </a:r>
            <a:endParaRPr lang="en-US" altLang="ja-JP" dirty="0"/>
          </a:p>
          <a:p>
            <a:pPr>
              <a:buClr>
                <a:srgbClr val="FF0000"/>
              </a:buClr>
              <a:buSzPct val="140000"/>
              <a:buFont typeface="Wingdings" panose="05000000000000000000" pitchFamily="2" charset="2"/>
              <a:buChar char="Ø"/>
            </a:pPr>
            <a:r>
              <a:rPr lang="en-US" altLang="ja-JP" dirty="0"/>
              <a:t>2020</a:t>
            </a:r>
            <a:r>
              <a:rPr lang="ja-JP" altLang="en-US" dirty="0"/>
              <a:t>年</a:t>
            </a:r>
            <a:r>
              <a:rPr lang="en-US" altLang="ja-JP" dirty="0"/>
              <a:t>1</a:t>
            </a:r>
            <a:r>
              <a:rPr lang="ja-JP" altLang="en-US" dirty="0"/>
              <a:t>月</a:t>
            </a:r>
            <a:r>
              <a:rPr lang="en-US" altLang="ja-JP" dirty="0"/>
              <a:t>24</a:t>
            </a:r>
            <a:r>
              <a:rPr lang="ja-JP" altLang="en-US" dirty="0"/>
              <a:t>日閉鎖</a:t>
            </a:r>
            <a:r>
              <a:rPr lang="en-US" altLang="ja-JP" dirty="0"/>
              <a:t>-5</a:t>
            </a:r>
            <a:r>
              <a:rPr lang="ja-JP" altLang="en-US" dirty="0"/>
              <a:t>月</a:t>
            </a:r>
            <a:r>
              <a:rPr lang="en-US" altLang="ja-JP" dirty="0"/>
              <a:t>1</a:t>
            </a:r>
            <a:r>
              <a:rPr lang="ja-JP" altLang="en-US" dirty="0"/>
              <a:t>日再開（人数制限</a:t>
            </a:r>
            <a:r>
              <a:rPr lang="en-US" altLang="ja-JP" dirty="0"/>
              <a:t>800</a:t>
            </a:r>
            <a:r>
              <a:rPr lang="ja-JP" altLang="en-US" dirty="0"/>
              <a:t>人</a:t>
            </a:r>
            <a:r>
              <a:rPr lang="en-US" altLang="ja-JP" dirty="0"/>
              <a:t>/</a:t>
            </a:r>
            <a:r>
              <a:rPr lang="ja-JP" altLang="en-US" dirty="0"/>
              <a:t>日）。</a:t>
            </a:r>
            <a:r>
              <a:rPr lang="en-US" altLang="ja-JP" dirty="0"/>
              <a:t>6</a:t>
            </a:r>
            <a:r>
              <a:rPr lang="ja-JP" altLang="en-US" dirty="0"/>
              <a:t>月</a:t>
            </a:r>
            <a:r>
              <a:rPr lang="en-US" altLang="ja-JP" dirty="0"/>
              <a:t>11</a:t>
            </a:r>
            <a:r>
              <a:rPr lang="ja-JP" altLang="en-US" dirty="0"/>
              <a:t>日入館人数制限（</a:t>
            </a:r>
            <a:r>
              <a:rPr lang="en-US" altLang="ja-JP" dirty="0"/>
              <a:t>2000</a:t>
            </a:r>
            <a:r>
              <a:rPr lang="ja-JP" altLang="en-US" dirty="0"/>
              <a:t>人</a:t>
            </a:r>
            <a:r>
              <a:rPr lang="en-US" altLang="ja-JP" dirty="0"/>
              <a:t>/</a:t>
            </a:r>
            <a:r>
              <a:rPr lang="ja-JP" altLang="en-US" dirty="0"/>
              <a:t>日）．</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a:t>
            </a:r>
            <a:r>
              <a:rPr lang="en-US" altLang="ja-JP" dirty="0"/>
              <a:t>29</a:t>
            </a:r>
            <a:r>
              <a:rPr lang="ja-JP" altLang="en-US" dirty="0"/>
              <a:t>日に予約制で完全再開</a:t>
            </a:r>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47</a:t>
            </a:fld>
            <a:endParaRPr kumimoji="1" lang="ja-JP" altLang="en-US" dirty="0"/>
          </a:p>
        </p:txBody>
      </p:sp>
      <p:pic>
        <p:nvPicPr>
          <p:cNvPr id="11" name="図 10">
            <a:extLst>
              <a:ext uri="{FF2B5EF4-FFF2-40B4-BE49-F238E27FC236}">
                <a16:creationId xmlns:a16="http://schemas.microsoft.com/office/drawing/2014/main" id="{BFFF9B23-747D-4325-8D4A-C0E78A2950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3383" y="1846551"/>
            <a:ext cx="5545004" cy="3696896"/>
          </a:xfrm>
          <a:prstGeom prst="rect">
            <a:avLst/>
          </a:prstGeom>
          <a:noFill/>
          <a:ln>
            <a:noFill/>
          </a:ln>
        </p:spPr>
      </p:pic>
      <p:sp>
        <p:nvSpPr>
          <p:cNvPr id="3" name="正方形/長方形 2">
            <a:extLst>
              <a:ext uri="{FF2B5EF4-FFF2-40B4-BE49-F238E27FC236}">
                <a16:creationId xmlns:a16="http://schemas.microsoft.com/office/drawing/2014/main" id="{EAB1F274-2FFA-4122-BFE2-FD8ABDD08B72}"/>
              </a:ext>
            </a:extLst>
          </p:cNvPr>
          <p:cNvSpPr/>
          <p:nvPr/>
        </p:nvSpPr>
        <p:spPr>
          <a:xfrm>
            <a:off x="7535227" y="4895571"/>
            <a:ext cx="3432724" cy="382564"/>
          </a:xfrm>
          <a:prstGeom prst="rect">
            <a:avLst/>
          </a:prstGeom>
          <a:solidFill>
            <a:schemeClr val="bg1"/>
          </a:solidFill>
        </p:spPr>
        <p:txBody>
          <a:bodyPr wrap="square">
            <a:spAutoFit/>
          </a:bodyPr>
          <a:lstStyle/>
          <a:p>
            <a:pPr algn="ctr"/>
            <a:r>
              <a:rPr lang="zh-TW" altLang="en-US" dirty="0">
                <a:latin typeface="Century" panose="02040604050505020304" pitchFamily="18" charset="0"/>
                <a:ea typeface="ＭＳ 明朝" panose="02020609040205080304" pitchFamily="17" charset="-128"/>
                <a:cs typeface="Times New Roman" panose="02020603050405020304" pitchFamily="18" charset="0"/>
              </a:rPr>
              <a:t>北京首都図書館</a:t>
            </a:r>
            <a:r>
              <a:rPr lang="ja-JP" altLang="en-US" dirty="0">
                <a:latin typeface="Century" panose="02040604050505020304" pitchFamily="18" charset="0"/>
                <a:ea typeface="ＭＳ 明朝" panose="02020609040205080304" pitchFamily="17" charset="-128"/>
                <a:cs typeface="Times New Roman" panose="02020603050405020304" pitchFamily="18" charset="0"/>
              </a:rPr>
              <a:t>正面入口</a:t>
            </a:r>
            <a:endParaRPr lang="ja-JP" altLang="en-US" dirty="0"/>
          </a:p>
        </p:txBody>
      </p:sp>
    </p:spTree>
    <p:extLst>
      <p:ext uri="{BB962C8B-B14F-4D97-AF65-F5344CB8AC3E}">
        <p14:creationId xmlns:p14="http://schemas.microsoft.com/office/powerpoint/2010/main" val="2264765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557190"/>
            <a:ext cx="11193660" cy="407592"/>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743879" y="979753"/>
            <a:ext cx="6032838" cy="407592"/>
          </a:xfrm>
        </p:spPr>
        <p:txBody>
          <a:bodyPr>
            <a:normAutofit fontScale="92500" lnSpcReduction="20000"/>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北京首都図書館（中国人口約</a:t>
            </a:r>
            <a:r>
              <a:rPr lang="en-US" altLang="zh-TW" dirty="0">
                <a:latin typeface="ＭＳ Ｐゴシック" panose="020B0600070205080204" pitchFamily="50" charset="-128"/>
                <a:ea typeface="ＭＳ Ｐゴシック" panose="020B0600070205080204" pitchFamily="50" charset="-128"/>
              </a:rPr>
              <a:t>14</a:t>
            </a:r>
            <a:r>
              <a:rPr lang="zh-TW" altLang="en-US" dirty="0">
                <a:latin typeface="ＭＳ Ｐゴシック" panose="020B0600070205080204" pitchFamily="50" charset="-128"/>
                <a:ea typeface="ＭＳ Ｐゴシック" panose="020B0600070205080204" pitchFamily="50" charset="-128"/>
              </a:rPr>
              <a:t>億人）</a:t>
            </a:r>
          </a:p>
          <a:p>
            <a:pPr marL="0" indent="0">
              <a:buClr>
                <a:srgbClr val="FF0000"/>
              </a:buClr>
              <a:buSzPct val="140000"/>
              <a:buNone/>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48</a:t>
            </a:fld>
            <a:endParaRPr kumimoji="1" lang="ja-JP" altLang="en-US" dirty="0"/>
          </a:p>
        </p:txBody>
      </p:sp>
      <p:sp>
        <p:nvSpPr>
          <p:cNvPr id="10" name="コンテンツ プレースホルダー 2">
            <a:extLst>
              <a:ext uri="{FF2B5EF4-FFF2-40B4-BE49-F238E27FC236}">
                <a16:creationId xmlns:a16="http://schemas.microsoft.com/office/drawing/2014/main" id="{8E8C0FB1-392E-4FE5-BB36-C99E27D33E30}"/>
              </a:ext>
            </a:extLst>
          </p:cNvPr>
          <p:cNvSpPr txBox="1">
            <a:spLocks/>
          </p:cNvSpPr>
          <p:nvPr/>
        </p:nvSpPr>
        <p:spPr>
          <a:xfrm>
            <a:off x="912399" y="1482450"/>
            <a:ext cx="9238298" cy="6331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sz="2000" dirty="0"/>
              <a:t>中国のコロナウイルス新規感染者数の推移　（</a:t>
            </a:r>
            <a:r>
              <a:rPr lang="en-US" altLang="ja-JP" sz="2000" dirty="0"/>
              <a:t>2020</a:t>
            </a:r>
            <a:r>
              <a:rPr lang="ja-JP" altLang="en-US" sz="2000" dirty="0"/>
              <a:t>年</a:t>
            </a:r>
            <a:r>
              <a:rPr lang="en-US" altLang="ja-JP" sz="2000" dirty="0"/>
              <a:t>11</a:t>
            </a:r>
            <a:r>
              <a:rPr lang="ja-JP" altLang="en-US" sz="2000" dirty="0"/>
              <a:t>月</a:t>
            </a:r>
            <a:r>
              <a:rPr lang="en-US" altLang="ja-JP" sz="2000" dirty="0"/>
              <a:t>3</a:t>
            </a:r>
            <a:r>
              <a:rPr lang="ja-JP" altLang="en-US" sz="2000" dirty="0"/>
              <a:t>日データ　</a:t>
            </a:r>
            <a:r>
              <a:rPr lang="en-US" altLang="ja-JP" sz="2000" dirty="0"/>
              <a:t>NHK</a:t>
            </a:r>
            <a:r>
              <a:rPr lang="ja-JP" altLang="en-US" sz="2000" dirty="0"/>
              <a:t>作成）　　中国では感染の拡大が抑制できている。</a:t>
            </a:r>
            <a:endParaRPr lang="en-US" altLang="ja-JP" sz="2000" dirty="0"/>
          </a:p>
        </p:txBody>
      </p:sp>
      <p:sp>
        <p:nvSpPr>
          <p:cNvPr id="12" name="正方形/長方形 11">
            <a:extLst>
              <a:ext uri="{FF2B5EF4-FFF2-40B4-BE49-F238E27FC236}">
                <a16:creationId xmlns:a16="http://schemas.microsoft.com/office/drawing/2014/main" id="{77AECC1E-5746-4295-A790-E37D2CD368B7}"/>
              </a:ext>
            </a:extLst>
          </p:cNvPr>
          <p:cNvSpPr/>
          <p:nvPr/>
        </p:nvSpPr>
        <p:spPr>
          <a:xfrm>
            <a:off x="2828983" y="5510687"/>
            <a:ext cx="6194686" cy="369332"/>
          </a:xfrm>
          <a:prstGeom prst="rect">
            <a:avLst/>
          </a:prstGeom>
          <a:solidFill>
            <a:schemeClr val="tx1">
              <a:lumMod val="95000"/>
              <a:lumOff val="5000"/>
            </a:schemeClr>
          </a:solidFill>
        </p:spPr>
        <p:txBody>
          <a:bodyPr wrap="squar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grpSp>
        <p:nvGrpSpPr>
          <p:cNvPr id="14" name="グループ化 13">
            <a:extLst>
              <a:ext uri="{FF2B5EF4-FFF2-40B4-BE49-F238E27FC236}">
                <a16:creationId xmlns:a16="http://schemas.microsoft.com/office/drawing/2014/main" id="{9F8D0512-4B51-4B9D-A3E4-CF17C81BE629}"/>
              </a:ext>
            </a:extLst>
          </p:cNvPr>
          <p:cNvGrpSpPr>
            <a:grpSpLocks noChangeAspect="1"/>
          </p:cNvGrpSpPr>
          <p:nvPr/>
        </p:nvGrpSpPr>
        <p:grpSpPr>
          <a:xfrm>
            <a:off x="1363594" y="2229839"/>
            <a:ext cx="8523632" cy="3223954"/>
            <a:chOff x="647404" y="2220857"/>
            <a:chExt cx="10895502" cy="3800475"/>
          </a:xfrm>
        </p:grpSpPr>
        <p:pic>
          <p:nvPicPr>
            <p:cNvPr id="15" name="図 14" descr="グラフィカル ユーザー インターフェイス, テキスト, アプリケーション, メール&#10;&#10;自動的に生成された説明">
              <a:extLst>
                <a:ext uri="{FF2B5EF4-FFF2-40B4-BE49-F238E27FC236}">
                  <a16:creationId xmlns:a16="http://schemas.microsoft.com/office/drawing/2014/main" id="{C64669EC-D7AE-4658-AAF3-6DD20FCE0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04" y="2220857"/>
              <a:ext cx="9077325" cy="3800475"/>
            </a:xfrm>
            <a:prstGeom prst="rect">
              <a:avLst/>
            </a:prstGeom>
          </p:spPr>
        </p:pic>
        <p:pic>
          <p:nvPicPr>
            <p:cNvPr id="16" name="図 15" descr="グラフ が含まれている画像&#10;&#10;自動的に生成された説明">
              <a:extLst>
                <a:ext uri="{FF2B5EF4-FFF2-40B4-BE49-F238E27FC236}">
                  <a16:creationId xmlns:a16="http://schemas.microsoft.com/office/drawing/2014/main" id="{D351FE2C-D854-4FD9-8F6D-8771395D1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231" y="3390374"/>
              <a:ext cx="1971675" cy="2390775"/>
            </a:xfrm>
            <a:prstGeom prst="rect">
              <a:avLst/>
            </a:prstGeom>
          </p:spPr>
        </p:pic>
      </p:grpSp>
    </p:spTree>
    <p:extLst>
      <p:ext uri="{BB962C8B-B14F-4D97-AF65-F5344CB8AC3E}">
        <p14:creationId xmlns:p14="http://schemas.microsoft.com/office/powerpoint/2010/main" val="2085178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6023" y="110301"/>
            <a:ext cx="5565892" cy="1671564"/>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97908" y="1670467"/>
            <a:ext cx="4641527" cy="4207298"/>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北京首都図書館</a:t>
            </a:r>
          </a:p>
          <a:p>
            <a:pPr>
              <a:buClr>
                <a:srgbClr val="FF0000"/>
              </a:buClr>
              <a:buSzPct val="140000"/>
              <a:buFont typeface="Wingdings" panose="05000000000000000000" pitchFamily="2" charset="2"/>
              <a:buChar char="Ø"/>
            </a:pPr>
            <a:r>
              <a:rPr lang="ja-JP" altLang="en-US" dirty="0"/>
              <a:t>デジタルリソースの推奨　首都図書館の少年児童図書館では米国の資金援助でマルチメディア空間を設置</a:t>
            </a:r>
            <a:endParaRPr lang="en-US" altLang="ja-JP" dirty="0"/>
          </a:p>
          <a:p>
            <a:pPr>
              <a:buClr>
                <a:srgbClr val="FF0000"/>
              </a:buClr>
              <a:buSzPct val="140000"/>
              <a:buFont typeface="Wingdings" panose="05000000000000000000" pitchFamily="2" charset="2"/>
              <a:buChar char="Ø"/>
            </a:pPr>
            <a:r>
              <a:rPr lang="ja-JP" altLang="en-US" dirty="0"/>
              <a:t>電子書籍の閲読、</a:t>
            </a:r>
            <a:r>
              <a:rPr lang="en-US" altLang="ja-JP" dirty="0"/>
              <a:t>VR</a:t>
            </a:r>
            <a:r>
              <a:rPr lang="ja-JP" altLang="en-US" dirty="0"/>
              <a:t>シアター、</a:t>
            </a:r>
            <a:r>
              <a:rPr lang="en-US" altLang="ja-JP" dirty="0"/>
              <a:t>3D</a:t>
            </a:r>
            <a:r>
              <a:rPr lang="ja-JP" altLang="en-US" dirty="0"/>
              <a:t>や</a:t>
            </a:r>
            <a:r>
              <a:rPr lang="en-US" altLang="ja-JP" dirty="0"/>
              <a:t>Blu-ray</a:t>
            </a:r>
            <a:r>
              <a:rPr lang="ja-JP" altLang="en-US" dirty="0"/>
              <a:t>映画、オンラインアニメ、ゲームなど。</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49</a:t>
            </a:fld>
            <a:endParaRPr kumimoji="1" lang="ja-JP" altLang="en-US" dirty="0"/>
          </a:p>
        </p:txBody>
      </p:sp>
      <p:sp>
        <p:nvSpPr>
          <p:cNvPr id="11" name="正方形/長方形 10">
            <a:extLst>
              <a:ext uri="{FF2B5EF4-FFF2-40B4-BE49-F238E27FC236}">
                <a16:creationId xmlns:a16="http://schemas.microsoft.com/office/drawing/2014/main" id="{8D881612-C2AB-4CFE-BF91-38B971B2231A}"/>
              </a:ext>
            </a:extLst>
          </p:cNvPr>
          <p:cNvSpPr/>
          <p:nvPr/>
        </p:nvSpPr>
        <p:spPr>
          <a:xfrm>
            <a:off x="5982930" y="5445023"/>
            <a:ext cx="5806696" cy="523220"/>
          </a:xfrm>
          <a:prstGeom prst="rect">
            <a:avLst/>
          </a:prstGeom>
          <a:solidFill>
            <a:schemeClr val="bg1"/>
          </a:solidFill>
          <a:ln>
            <a:solidFill>
              <a:schemeClr val="accent1"/>
            </a:solidFill>
          </a:ln>
        </p:spPr>
        <p:txBody>
          <a:bodyPr wrap="square">
            <a:spAutoFit/>
          </a:bodyPr>
          <a:lstStyle/>
          <a:p>
            <a:r>
              <a:rPr lang="ja-JP" altLang="en-US" sz="2800" dirty="0">
                <a:latin typeface="ＭＳ Ｐゴシック" panose="020B0600070205080204" pitchFamily="50" charset="-128"/>
                <a:ea typeface="ＭＳ Ｐゴシック" panose="020B0600070205080204" pitchFamily="50" charset="-128"/>
              </a:rPr>
              <a:t>できないかを研究・検討している。</a:t>
            </a:r>
            <a:endParaRPr lang="ja-JP" altLang="en-US" sz="2800" dirty="0"/>
          </a:p>
        </p:txBody>
      </p:sp>
      <p:pic>
        <p:nvPicPr>
          <p:cNvPr id="5" name="図 4" descr="天井, 屋内, 部屋, テーブル が含まれている画像&#10;&#10;自動的に生成された説明">
            <a:extLst>
              <a:ext uri="{FF2B5EF4-FFF2-40B4-BE49-F238E27FC236}">
                <a16:creationId xmlns:a16="http://schemas.microsoft.com/office/drawing/2014/main" id="{57D9A2CE-3D9D-4000-88D4-80FDA484E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663" y="183020"/>
            <a:ext cx="4267200" cy="2837688"/>
          </a:xfrm>
          <a:prstGeom prst="rect">
            <a:avLst/>
          </a:prstGeom>
        </p:spPr>
      </p:pic>
      <p:pic>
        <p:nvPicPr>
          <p:cNvPr id="9" name="図 8" descr="屋内, 荷物, 空港, テーブル が含まれている画像&#10;&#10;自動的に生成された説明">
            <a:extLst>
              <a:ext uri="{FF2B5EF4-FFF2-40B4-BE49-F238E27FC236}">
                <a16:creationId xmlns:a16="http://schemas.microsoft.com/office/drawing/2014/main" id="{BB90B5BC-4337-44AF-9D85-FE194BBB8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892" y="2528617"/>
            <a:ext cx="6172200" cy="4104513"/>
          </a:xfrm>
          <a:prstGeom prst="rect">
            <a:avLst/>
          </a:prstGeom>
        </p:spPr>
      </p:pic>
      <p:sp>
        <p:nvSpPr>
          <p:cNvPr id="3" name="矢印: 右 2">
            <a:extLst>
              <a:ext uri="{FF2B5EF4-FFF2-40B4-BE49-F238E27FC236}">
                <a16:creationId xmlns:a16="http://schemas.microsoft.com/office/drawing/2014/main" id="{2A71DC00-7546-4B17-832B-2AC23D147827}"/>
              </a:ext>
            </a:extLst>
          </p:cNvPr>
          <p:cNvSpPr/>
          <p:nvPr/>
        </p:nvSpPr>
        <p:spPr>
          <a:xfrm rot="19533573">
            <a:off x="4736215" y="1884544"/>
            <a:ext cx="2210084" cy="353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941C36DD-8302-4EFA-A5A9-1D2330B42521}"/>
              </a:ext>
            </a:extLst>
          </p:cNvPr>
          <p:cNvSpPr/>
          <p:nvPr/>
        </p:nvSpPr>
        <p:spPr>
          <a:xfrm rot="21338559">
            <a:off x="5040423" y="3297292"/>
            <a:ext cx="1410060" cy="423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075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a:bodyPr>
          <a:lstStyle/>
          <a:p>
            <a:pPr>
              <a:buClr>
                <a:srgbClr val="FF0000"/>
              </a:buClr>
              <a:buSzPct val="140000"/>
              <a:buFont typeface="Wingdings" panose="05000000000000000000" pitchFamily="2" charset="2"/>
              <a:buChar char="Ø"/>
            </a:pPr>
            <a:r>
              <a:rPr lang="ja-JP" altLang="en-US" dirty="0"/>
              <a:t>ドイツのコロナウイルス新規感染者数の推移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3</a:t>
            </a:r>
            <a:r>
              <a:rPr lang="ja-JP" altLang="en-US" dirty="0"/>
              <a:t>日データ　</a:t>
            </a:r>
            <a:r>
              <a:rPr lang="en-US" altLang="ja-JP" dirty="0"/>
              <a:t>NHK</a:t>
            </a:r>
            <a:r>
              <a:rPr lang="ja-JP" altLang="en-US" dirty="0"/>
              <a:t>作成）　　最近、ドイツでは感染者数の再度の増加が著しい。</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804661" y="6085281"/>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14EBA2A8-860E-466F-84C7-8208EA37E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193" y="1929474"/>
            <a:ext cx="9935813" cy="4121753"/>
          </a:xfrm>
          <a:prstGeom prst="rect">
            <a:avLst/>
          </a:prstGeom>
        </p:spPr>
      </p:pic>
    </p:spTree>
    <p:extLst>
      <p:ext uri="{BB962C8B-B14F-4D97-AF65-F5344CB8AC3E}">
        <p14:creationId xmlns:p14="http://schemas.microsoft.com/office/powerpoint/2010/main" val="4009136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カレンダー が含まれている画像&#10;&#10;自動的に生成された説明">
            <a:extLst>
              <a:ext uri="{FF2B5EF4-FFF2-40B4-BE49-F238E27FC236}">
                <a16:creationId xmlns:a16="http://schemas.microsoft.com/office/drawing/2014/main" id="{244A1362-F123-4028-BBD9-DFF135E8B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218" y="3642814"/>
            <a:ext cx="6112764" cy="2866644"/>
          </a:xfrm>
          <a:prstGeom prst="rect">
            <a:avLst/>
          </a:prstGeom>
          <a:ln>
            <a:solidFill>
              <a:schemeClr val="accent1"/>
            </a:solidFill>
          </a:ln>
        </p:spPr>
      </p:pic>
      <p:sp>
        <p:nvSpPr>
          <p:cNvPr id="2" name="タイトル 1"/>
          <p:cNvSpPr>
            <a:spLocks noGrp="1"/>
          </p:cNvSpPr>
          <p:nvPr>
            <p:ph type="title"/>
          </p:nvPr>
        </p:nvSpPr>
        <p:spPr>
          <a:xfrm>
            <a:off x="386023" y="110301"/>
            <a:ext cx="5565892" cy="1671564"/>
          </a:xfrm>
        </p:spPr>
        <p:txBody>
          <a:bodyPr>
            <a:normAutofit fontScale="90000"/>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48930" y="1921790"/>
            <a:ext cx="4663299" cy="4207298"/>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北京首都図書館</a:t>
            </a:r>
          </a:p>
          <a:p>
            <a:pPr>
              <a:buClr>
                <a:srgbClr val="FF0000"/>
              </a:buClr>
              <a:buSzPct val="140000"/>
              <a:buFont typeface="Wingdings" panose="05000000000000000000" pitchFamily="2" charset="2"/>
              <a:buChar char="Ø"/>
            </a:pPr>
            <a:r>
              <a:rPr lang="ja-JP" altLang="en-US" dirty="0"/>
              <a:t>マルチメディアスペース（</a:t>
            </a:r>
            <a:r>
              <a:rPr lang="en-US" altLang="ja-JP" dirty="0"/>
              <a:t>18</a:t>
            </a:r>
            <a:r>
              <a:rPr lang="ja-JP" altLang="en-US" dirty="0"/>
              <a:t>才以下）</a:t>
            </a:r>
            <a:endParaRPr lang="en-US" altLang="ja-JP" dirty="0"/>
          </a:p>
          <a:p>
            <a:pPr>
              <a:buClr>
                <a:srgbClr val="FF0000"/>
              </a:buClr>
              <a:buSzPct val="140000"/>
              <a:buFont typeface="Wingdings" panose="05000000000000000000" pitchFamily="2" charset="2"/>
              <a:buChar char="Ø"/>
            </a:pPr>
            <a:r>
              <a:rPr lang="ja-JP" altLang="en-US" dirty="0"/>
              <a:t>青少年向けの「ネットワークインテリジェンスチャレンジ」をコロナ禍拡張。質問に回答して正答者に賞品。</a:t>
            </a: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50</a:t>
            </a:fld>
            <a:endParaRPr kumimoji="1" lang="ja-JP" altLang="en-US" dirty="0"/>
          </a:p>
        </p:txBody>
      </p:sp>
      <p:pic>
        <p:nvPicPr>
          <p:cNvPr id="7" name="図 6" descr="屋内, テーブル, 部屋, 座る が含まれている画像&#10;&#10;自動的に生成された説明">
            <a:extLst>
              <a:ext uri="{FF2B5EF4-FFF2-40B4-BE49-F238E27FC236}">
                <a16:creationId xmlns:a16="http://schemas.microsoft.com/office/drawing/2014/main" id="{5240563B-5097-48BA-9C4E-B3A62BF2E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295" y="110302"/>
            <a:ext cx="5157311" cy="3473291"/>
          </a:xfrm>
          <a:prstGeom prst="rect">
            <a:avLst/>
          </a:prstGeom>
        </p:spPr>
      </p:pic>
      <p:sp>
        <p:nvSpPr>
          <p:cNvPr id="11" name="正方形/長方形 10">
            <a:extLst>
              <a:ext uri="{FF2B5EF4-FFF2-40B4-BE49-F238E27FC236}">
                <a16:creationId xmlns:a16="http://schemas.microsoft.com/office/drawing/2014/main" id="{8D881612-C2AB-4CFE-BF91-38B971B2231A}"/>
              </a:ext>
            </a:extLst>
          </p:cNvPr>
          <p:cNvSpPr/>
          <p:nvPr/>
        </p:nvSpPr>
        <p:spPr>
          <a:xfrm>
            <a:off x="6398009" y="3070096"/>
            <a:ext cx="5051882" cy="523220"/>
          </a:xfrm>
          <a:prstGeom prst="rect">
            <a:avLst/>
          </a:prstGeom>
          <a:solidFill>
            <a:schemeClr val="bg1"/>
          </a:solidFill>
          <a:ln>
            <a:solidFill>
              <a:schemeClr val="accent1"/>
            </a:solidFill>
          </a:ln>
        </p:spPr>
        <p:txBody>
          <a:bodyPr wrap="square">
            <a:spAutoFit/>
          </a:bodyPr>
          <a:lstStyle/>
          <a:p>
            <a:r>
              <a:rPr lang="en-US" altLang="ja-JP" sz="2800" dirty="0">
                <a:latin typeface="ＭＳ Ｐゴシック" panose="020B0600070205080204" pitchFamily="50" charset="-128"/>
              </a:rPr>
              <a:t>https://</a:t>
            </a:r>
            <a:r>
              <a:rPr lang="en-US" altLang="ja-JP" sz="2800" dirty="0" err="1">
                <a:latin typeface="ＭＳ Ｐゴシック" panose="020B0600070205080204" pitchFamily="50" charset="-128"/>
              </a:rPr>
              <a:t>www.childlib.org</a:t>
            </a:r>
            <a:r>
              <a:rPr lang="en-US" altLang="ja-JP" sz="2800" dirty="0">
                <a:latin typeface="ＭＳ Ｐゴシック" panose="020B0600070205080204" pitchFamily="50" charset="-128"/>
              </a:rPr>
              <a:t>/service</a:t>
            </a:r>
            <a:endParaRPr lang="ja-JP" altLang="en-US" sz="2800" dirty="0"/>
          </a:p>
        </p:txBody>
      </p:sp>
      <p:sp>
        <p:nvSpPr>
          <p:cNvPr id="10" name="矢印: 右 9">
            <a:extLst>
              <a:ext uri="{FF2B5EF4-FFF2-40B4-BE49-F238E27FC236}">
                <a16:creationId xmlns:a16="http://schemas.microsoft.com/office/drawing/2014/main" id="{0CDE209D-F094-4F4D-B004-4752FF4479D6}"/>
              </a:ext>
            </a:extLst>
          </p:cNvPr>
          <p:cNvSpPr/>
          <p:nvPr/>
        </p:nvSpPr>
        <p:spPr>
          <a:xfrm rot="20711938">
            <a:off x="5378383" y="2562970"/>
            <a:ext cx="904068" cy="672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3E6A1C63-DBB0-4CF1-8173-09B7C0CEEF26}"/>
              </a:ext>
            </a:extLst>
          </p:cNvPr>
          <p:cNvSpPr/>
          <p:nvPr/>
        </p:nvSpPr>
        <p:spPr>
          <a:xfrm>
            <a:off x="5112035" y="3888487"/>
            <a:ext cx="1444238" cy="672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9304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6022" y="110301"/>
            <a:ext cx="11144717" cy="1671564"/>
          </a:xfrm>
        </p:spPr>
        <p:txBody>
          <a:bodyPr>
            <a:normAutofit/>
          </a:bodyPr>
          <a:lstStyle/>
          <a:p>
            <a:r>
              <a:rPr lang="ja-JP" altLang="en-US" sz="4000" dirty="0"/>
              <a:t>４．海外の公共図書館でのリモートサービスの試み</a:t>
            </a:r>
          </a:p>
        </p:txBody>
      </p:sp>
      <p:sp>
        <p:nvSpPr>
          <p:cNvPr id="6" name="コンテンツ プレースホルダー 2"/>
          <p:cNvSpPr>
            <a:spLocks noGrp="1"/>
          </p:cNvSpPr>
          <p:nvPr>
            <p:ph idx="1"/>
          </p:nvPr>
        </p:nvSpPr>
        <p:spPr>
          <a:xfrm>
            <a:off x="661792" y="1325351"/>
            <a:ext cx="10593176" cy="4207298"/>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北京首都図書館</a:t>
            </a:r>
          </a:p>
          <a:p>
            <a:pPr>
              <a:buClr>
                <a:srgbClr val="FF0000"/>
              </a:buClr>
              <a:buSzPct val="140000"/>
              <a:buFont typeface="Wingdings" panose="05000000000000000000" pitchFamily="2" charset="2"/>
              <a:buChar char="Ø"/>
            </a:pPr>
            <a:r>
              <a:rPr lang="ja-JP" altLang="en-US" dirty="0"/>
              <a:t>アニメオンライン　スマホアプリをダウンロードして利用できる。</a:t>
            </a: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51</a:t>
            </a:fld>
            <a:endParaRPr kumimoji="1" lang="ja-JP" altLang="en-US" dirty="0"/>
          </a:p>
        </p:txBody>
      </p:sp>
      <p:sp>
        <p:nvSpPr>
          <p:cNvPr id="10" name="矢印: 右 9">
            <a:extLst>
              <a:ext uri="{FF2B5EF4-FFF2-40B4-BE49-F238E27FC236}">
                <a16:creationId xmlns:a16="http://schemas.microsoft.com/office/drawing/2014/main" id="{0CDE209D-F094-4F4D-B004-4752FF4479D6}"/>
              </a:ext>
            </a:extLst>
          </p:cNvPr>
          <p:cNvSpPr/>
          <p:nvPr/>
        </p:nvSpPr>
        <p:spPr>
          <a:xfrm rot="345469">
            <a:off x="1360218" y="2713043"/>
            <a:ext cx="904068" cy="672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C17093D0-9C8A-46ED-BEC4-4CFC2BA80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637" y="2372624"/>
            <a:ext cx="7324725" cy="3571875"/>
          </a:xfrm>
          <a:prstGeom prst="rect">
            <a:avLst/>
          </a:prstGeom>
          <a:ln>
            <a:solidFill>
              <a:schemeClr val="accent1">
                <a:shade val="50000"/>
              </a:schemeClr>
            </a:solidFill>
          </a:ln>
        </p:spPr>
      </p:pic>
      <p:sp>
        <p:nvSpPr>
          <p:cNvPr id="8" name="正方形/長方形 7">
            <a:extLst>
              <a:ext uri="{FF2B5EF4-FFF2-40B4-BE49-F238E27FC236}">
                <a16:creationId xmlns:a16="http://schemas.microsoft.com/office/drawing/2014/main" id="{AA50D195-2A75-4B57-BA55-2FC1C992D21A}"/>
              </a:ext>
            </a:extLst>
          </p:cNvPr>
          <p:cNvSpPr/>
          <p:nvPr/>
        </p:nvSpPr>
        <p:spPr>
          <a:xfrm>
            <a:off x="5101488" y="5986998"/>
            <a:ext cx="3166893" cy="369332"/>
          </a:xfrm>
          <a:prstGeom prst="rect">
            <a:avLst/>
          </a:prstGeom>
          <a:solidFill>
            <a:schemeClr val="bg1"/>
          </a:solidFill>
          <a:ln>
            <a:solidFill>
              <a:schemeClr val="accent1">
                <a:shade val="50000"/>
              </a:schemeClr>
            </a:solidFill>
          </a:ln>
        </p:spPr>
        <p:txBody>
          <a:bodyPr wrap="none">
            <a:spAutoFit/>
          </a:bodyPr>
          <a:lstStyle/>
          <a:p>
            <a:r>
              <a:rPr lang="ja-JP" altLang="en-US" dirty="0"/>
              <a:t>https://www.childlib.org/anime</a:t>
            </a:r>
          </a:p>
        </p:txBody>
      </p:sp>
    </p:spTree>
    <p:extLst>
      <p:ext uri="{BB962C8B-B14F-4D97-AF65-F5344CB8AC3E}">
        <p14:creationId xmlns:p14="http://schemas.microsoft.com/office/powerpoint/2010/main" val="48326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6587" y="0"/>
            <a:ext cx="107048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431953" y="1165324"/>
            <a:ext cx="5447070" cy="5191026"/>
          </a:xfrm>
        </p:spPr>
        <p:txBody>
          <a:bodyPr>
            <a:normAutofit fontScale="85000" lnSpcReduction="20000"/>
          </a:bodyPr>
          <a:lstStyle/>
          <a:p>
            <a:pPr marL="0" indent="0">
              <a:buClr>
                <a:srgbClr val="FF0000"/>
              </a:buClr>
              <a:buSzPct val="140000"/>
              <a:buNone/>
            </a:pPr>
            <a:r>
              <a:rPr lang="zh-TW" altLang="en-US" sz="3800" dirty="0">
                <a:latin typeface="ＭＳ Ｐゴシック" panose="020B0600070205080204" pitchFamily="50" charset="-128"/>
                <a:ea typeface="ＭＳ Ｐゴシック" panose="020B0600070205080204" pitchFamily="50" charset="-128"/>
              </a:rPr>
              <a:t>深圳図書館</a:t>
            </a:r>
            <a:endParaRPr lang="en-US" altLang="ja-JP" sz="3800" dirty="0"/>
          </a:p>
          <a:p>
            <a:pPr>
              <a:buClr>
                <a:srgbClr val="FF0000"/>
              </a:buClr>
              <a:buSzPct val="140000"/>
              <a:buFont typeface="Wingdings" panose="05000000000000000000" pitchFamily="2" charset="2"/>
              <a:buChar char="Ø"/>
            </a:pPr>
            <a:r>
              <a:rPr lang="ja-JP" altLang="en-US" dirty="0"/>
              <a:t>蔵書容量</a:t>
            </a:r>
            <a:r>
              <a:rPr lang="en-US" altLang="ja-JP" dirty="0"/>
              <a:t>400</a:t>
            </a:r>
            <a:r>
              <a:rPr lang="ja-JP" altLang="en-US" dirty="0"/>
              <a:t>万冊、</a:t>
            </a:r>
            <a:r>
              <a:rPr lang="en-US" altLang="ja-JP" dirty="0"/>
              <a:t>2,500</a:t>
            </a:r>
            <a:r>
              <a:rPr lang="ja-JP" altLang="en-US" dirty="0"/>
              <a:t>席の読書席、ネットへの接続</a:t>
            </a:r>
            <a:r>
              <a:rPr lang="en-US" altLang="ja-JP" dirty="0"/>
              <a:t>3,000</a:t>
            </a:r>
            <a:r>
              <a:rPr lang="ja-JP" altLang="en-US" dirty="0"/>
              <a:t>席、</a:t>
            </a:r>
            <a:endParaRPr lang="en-US" altLang="ja-JP" dirty="0"/>
          </a:p>
          <a:p>
            <a:pPr>
              <a:buClr>
                <a:srgbClr val="FF0000"/>
              </a:buClr>
              <a:buSzPct val="140000"/>
              <a:buFont typeface="Wingdings" panose="05000000000000000000" pitchFamily="2" charset="2"/>
              <a:buChar char="Ø"/>
            </a:pPr>
            <a:r>
              <a:rPr lang="en-US" altLang="ja-JP" dirty="0"/>
              <a:t>1</a:t>
            </a:r>
            <a:r>
              <a:rPr lang="ja-JP" altLang="en-US" dirty="0"/>
              <a:t>日に</a:t>
            </a:r>
            <a:r>
              <a:rPr lang="en-US" altLang="ja-JP" dirty="0"/>
              <a:t>8,000</a:t>
            </a:r>
            <a:r>
              <a:rPr lang="ja-JP" altLang="en-US" dirty="0"/>
              <a:t>人の利用者を受け入れられるように設計</a:t>
            </a:r>
            <a:endParaRPr lang="en-US" altLang="ja-JP" dirty="0"/>
          </a:p>
          <a:p>
            <a:pPr>
              <a:buClr>
                <a:srgbClr val="FF0000"/>
              </a:buClr>
              <a:buSzPct val="140000"/>
              <a:buFont typeface="Wingdings" panose="05000000000000000000" pitchFamily="2" charset="2"/>
              <a:buChar char="Ø"/>
            </a:pPr>
            <a:r>
              <a:rPr lang="en-US" altLang="ja-JP" dirty="0"/>
              <a:t>1</a:t>
            </a:r>
            <a:r>
              <a:rPr lang="ja-JP" altLang="en-US" dirty="0"/>
              <a:t>月</a:t>
            </a:r>
            <a:r>
              <a:rPr lang="en-US" altLang="ja-JP" dirty="0"/>
              <a:t>24</a:t>
            </a:r>
            <a:r>
              <a:rPr lang="ja-JP" altLang="en-US" dirty="0"/>
              <a:t>日　閉館、オンラインサービスのみ。</a:t>
            </a:r>
          </a:p>
          <a:p>
            <a:pPr>
              <a:buClr>
                <a:srgbClr val="FF0000"/>
              </a:buClr>
              <a:buSzPct val="140000"/>
              <a:buFont typeface="Wingdings" panose="05000000000000000000" pitchFamily="2" charset="2"/>
              <a:buChar char="Ø"/>
            </a:pPr>
            <a:r>
              <a:rPr lang="en-US" altLang="ja-JP" dirty="0"/>
              <a:t>3</a:t>
            </a:r>
            <a:r>
              <a:rPr lang="ja-JP" altLang="en-US" dirty="0"/>
              <a:t>月</a:t>
            </a:r>
            <a:r>
              <a:rPr lang="en-US" altLang="ja-JP" dirty="0"/>
              <a:t>24</a:t>
            </a:r>
            <a:r>
              <a:rPr lang="ja-JP" altLang="en-US" dirty="0"/>
              <a:t>日　一部サービス提供開始</a:t>
            </a:r>
          </a:p>
          <a:p>
            <a:pPr>
              <a:buClr>
                <a:srgbClr val="FF0000"/>
              </a:buClr>
              <a:buSzPct val="140000"/>
              <a:buFont typeface="Wingdings" panose="05000000000000000000" pitchFamily="2" charset="2"/>
              <a:buChar char="Ø"/>
            </a:pPr>
            <a:r>
              <a:rPr lang="en-US" altLang="ja-JP" dirty="0"/>
              <a:t>5</a:t>
            </a:r>
            <a:r>
              <a:rPr lang="ja-JP" altLang="en-US" dirty="0"/>
              <a:t>月</a:t>
            </a:r>
            <a:r>
              <a:rPr lang="en-US" altLang="ja-JP" dirty="0"/>
              <a:t>12</a:t>
            </a:r>
            <a:r>
              <a:rPr lang="ja-JP" altLang="en-US" dirty="0"/>
              <a:t>日　人数制限（</a:t>
            </a:r>
            <a:r>
              <a:rPr lang="en-US" altLang="ja-JP" dirty="0"/>
              <a:t>300</a:t>
            </a:r>
            <a:r>
              <a:rPr lang="ja-JP" altLang="en-US" dirty="0"/>
              <a:t>人</a:t>
            </a:r>
            <a:r>
              <a:rPr lang="en-US" altLang="ja-JP" dirty="0"/>
              <a:t>/</a:t>
            </a:r>
            <a:r>
              <a:rPr lang="ja-JP" altLang="en-US" dirty="0"/>
              <a:t>日）による一部開館拡大</a:t>
            </a:r>
          </a:p>
          <a:p>
            <a:pPr>
              <a:buClr>
                <a:srgbClr val="FF0000"/>
              </a:buClr>
              <a:buSzPct val="140000"/>
              <a:buFont typeface="Wingdings" panose="05000000000000000000" pitchFamily="2" charset="2"/>
              <a:buChar char="Ø"/>
            </a:pPr>
            <a:r>
              <a:rPr lang="en-US" altLang="ja-JP" dirty="0"/>
              <a:t>5</a:t>
            </a:r>
            <a:r>
              <a:rPr lang="ja-JP" altLang="en-US" dirty="0"/>
              <a:t>月</a:t>
            </a:r>
            <a:r>
              <a:rPr lang="en-US" altLang="ja-JP" dirty="0"/>
              <a:t>20</a:t>
            </a:r>
            <a:r>
              <a:rPr lang="ja-JP" altLang="en-US" dirty="0"/>
              <a:t>日　人数制限（</a:t>
            </a:r>
            <a:r>
              <a:rPr lang="en-US" altLang="ja-JP" dirty="0"/>
              <a:t>1500</a:t>
            </a:r>
            <a:r>
              <a:rPr lang="ja-JP" altLang="en-US" dirty="0"/>
              <a:t>人</a:t>
            </a:r>
            <a:r>
              <a:rPr lang="en-US" altLang="ja-JP" dirty="0"/>
              <a:t>/</a:t>
            </a:r>
            <a:r>
              <a:rPr lang="ja-JP" altLang="en-US" dirty="0"/>
              <a:t>日）の緩和による一部開館拡大</a:t>
            </a:r>
          </a:p>
          <a:p>
            <a:pPr>
              <a:buClr>
                <a:srgbClr val="FF0000"/>
              </a:buClr>
              <a:buSzPct val="140000"/>
              <a:buFont typeface="Wingdings" panose="05000000000000000000" pitchFamily="2" charset="2"/>
              <a:buChar char="Ø"/>
            </a:pPr>
            <a:r>
              <a:rPr lang="en-US" altLang="ja-JP" dirty="0"/>
              <a:t>5</a:t>
            </a:r>
            <a:r>
              <a:rPr lang="ja-JP" altLang="en-US" dirty="0"/>
              <a:t>月</a:t>
            </a:r>
            <a:r>
              <a:rPr lang="en-US" altLang="ja-JP" dirty="0"/>
              <a:t>26</a:t>
            </a:r>
            <a:r>
              <a:rPr lang="ja-JP" altLang="en-US" dirty="0"/>
              <a:t>日　開館範囲の拡大</a:t>
            </a:r>
          </a:p>
          <a:p>
            <a:pPr>
              <a:buClr>
                <a:srgbClr val="FF0000"/>
              </a:buClr>
              <a:buSzPct val="140000"/>
              <a:buFont typeface="Wingdings" panose="05000000000000000000" pitchFamily="2" charset="2"/>
              <a:buChar char="Ø"/>
            </a:pPr>
            <a:r>
              <a:rPr lang="en-US" altLang="ja-JP" dirty="0"/>
              <a:t>8</a:t>
            </a:r>
            <a:r>
              <a:rPr lang="ja-JP" altLang="en-US" dirty="0"/>
              <a:t>月から図書館の本館は通常の開館時間で再開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52</a:t>
            </a:fld>
            <a:endParaRPr kumimoji="1" lang="ja-JP" altLang="en-US" dirty="0"/>
          </a:p>
        </p:txBody>
      </p:sp>
      <p:pic>
        <p:nvPicPr>
          <p:cNvPr id="12" name="図 11">
            <a:extLst>
              <a:ext uri="{FF2B5EF4-FFF2-40B4-BE49-F238E27FC236}">
                <a16:creationId xmlns:a16="http://schemas.microsoft.com/office/drawing/2014/main" id="{8B65ED0F-CA7B-49E8-BC48-A4149E1A4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228" y="1165324"/>
            <a:ext cx="5974080" cy="3972763"/>
          </a:xfrm>
          <a:prstGeom prst="rect">
            <a:avLst/>
          </a:prstGeom>
        </p:spPr>
      </p:pic>
      <p:sp>
        <p:nvSpPr>
          <p:cNvPr id="3" name="正方形/長方形 2">
            <a:extLst>
              <a:ext uri="{FF2B5EF4-FFF2-40B4-BE49-F238E27FC236}">
                <a16:creationId xmlns:a16="http://schemas.microsoft.com/office/drawing/2014/main" id="{EAB1F274-2FFA-4122-BFE2-FD8ABDD08B72}"/>
              </a:ext>
            </a:extLst>
          </p:cNvPr>
          <p:cNvSpPr/>
          <p:nvPr/>
        </p:nvSpPr>
        <p:spPr>
          <a:xfrm>
            <a:off x="7141359" y="3448373"/>
            <a:ext cx="1847658" cy="382564"/>
          </a:xfrm>
          <a:prstGeom prst="rect">
            <a:avLst/>
          </a:prstGeom>
          <a:solidFill>
            <a:schemeClr val="bg1"/>
          </a:solidFill>
          <a:ln>
            <a:solidFill>
              <a:schemeClr val="accent1">
                <a:shade val="50000"/>
              </a:schemeClr>
            </a:solidFill>
          </a:ln>
        </p:spPr>
        <p:txBody>
          <a:bodyPr wrap="square">
            <a:spAutoFit/>
          </a:bodyPr>
          <a:lstStyle/>
          <a:p>
            <a:pPr algn="ctr"/>
            <a:r>
              <a:rPr lang="zh-TW" altLang="en-US" dirty="0">
                <a:latin typeface="Century" panose="02040604050505020304" pitchFamily="18" charset="0"/>
                <a:ea typeface="ＭＳ 明朝" panose="02020609040205080304" pitchFamily="17" charset="-128"/>
                <a:cs typeface="Times New Roman" panose="02020603050405020304" pitchFamily="18" charset="0"/>
              </a:rPr>
              <a:t>深圳図書館</a:t>
            </a:r>
            <a:endParaRPr lang="ja-JP" altLang="en-US" dirty="0"/>
          </a:p>
        </p:txBody>
      </p:sp>
    </p:spTree>
    <p:extLst>
      <p:ext uri="{BB962C8B-B14F-4D97-AF65-F5344CB8AC3E}">
        <p14:creationId xmlns:p14="http://schemas.microsoft.com/office/powerpoint/2010/main" val="1107122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557190"/>
            <a:ext cx="5447072" cy="1671564"/>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30" y="1921790"/>
            <a:ext cx="6032838" cy="4207298"/>
          </a:xfrm>
        </p:spPr>
        <p:txBody>
          <a:bodyPr>
            <a:normAutofit fontScale="92500"/>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深圳図書館</a:t>
            </a:r>
            <a:r>
              <a:rPr lang="ja-JP" altLang="en-US" dirty="0"/>
              <a:t>（中国人口約</a:t>
            </a:r>
            <a:r>
              <a:rPr lang="en-US" altLang="ja-JP" dirty="0"/>
              <a:t>14</a:t>
            </a:r>
            <a:r>
              <a:rPr lang="ja-JP" altLang="en-US" dirty="0"/>
              <a:t>億人）</a:t>
            </a:r>
            <a:endParaRPr lang="en-US" altLang="ja-JP" dirty="0"/>
          </a:p>
          <a:p>
            <a:pPr>
              <a:buClr>
                <a:srgbClr val="FF0000"/>
              </a:buClr>
              <a:buSzPct val="140000"/>
              <a:buFont typeface="Wingdings" panose="05000000000000000000" pitchFamily="2" charset="2"/>
              <a:buChar char="Ø"/>
            </a:pPr>
            <a:r>
              <a:rPr lang="en-US" altLang="ja-JP" dirty="0"/>
              <a:t>3</a:t>
            </a:r>
            <a:r>
              <a:rPr lang="ja-JP" altLang="en-US" dirty="0"/>
              <a:t>月</a:t>
            </a:r>
            <a:r>
              <a:rPr lang="en-US" altLang="ja-JP" dirty="0"/>
              <a:t>15</a:t>
            </a:r>
            <a:r>
              <a:rPr lang="ja-JP" altLang="en-US" dirty="0"/>
              <a:t>日デジタルコレクションリソースの提供アピール，新設「デジタルリーディングホール」が開館</a:t>
            </a:r>
          </a:p>
          <a:p>
            <a:pPr>
              <a:buClr>
                <a:srgbClr val="FF0000"/>
              </a:buClr>
              <a:buSzPct val="140000"/>
              <a:buFont typeface="Wingdings" panose="05000000000000000000" pitchFamily="2" charset="2"/>
              <a:buChar char="Ø"/>
            </a:pPr>
            <a:r>
              <a:rPr lang="en-US" altLang="ja-JP" dirty="0"/>
              <a:t>5</a:t>
            </a:r>
            <a:r>
              <a:rPr lang="ja-JP" altLang="en-US" dirty="0"/>
              <a:t>月からメイカースペース</a:t>
            </a:r>
            <a:r>
              <a:rPr lang="en-US" altLang="ja-JP" dirty="0"/>
              <a:t>Maker Cloud Class</a:t>
            </a:r>
            <a:r>
              <a:rPr lang="ja-JP" altLang="en-US" dirty="0"/>
              <a:t>を中国版ツイッターともいわれる</a:t>
            </a:r>
            <a:r>
              <a:rPr lang="en-US" altLang="ja-JP" dirty="0"/>
              <a:t>Weibo</a:t>
            </a:r>
            <a:r>
              <a:rPr lang="ja-JP" altLang="en-US" dirty="0"/>
              <a:t>（微博）などで動画を公開．</a:t>
            </a:r>
          </a:p>
          <a:p>
            <a:pPr>
              <a:buClr>
                <a:srgbClr val="FF0000"/>
              </a:buClr>
              <a:buSzPct val="140000"/>
              <a:buFont typeface="Wingdings" panose="05000000000000000000" pitchFamily="2" charset="2"/>
              <a:buChar char="Ø"/>
            </a:pPr>
            <a:r>
              <a:rPr lang="ja-JP" altLang="en-US" dirty="0"/>
              <a:t>この他に，チャットが楽しめるコミュニケーションアプリ</a:t>
            </a:r>
            <a:r>
              <a:rPr lang="en-US" altLang="ja-JP" dirty="0" err="1"/>
              <a:t>Wechat</a:t>
            </a:r>
            <a:r>
              <a:rPr lang="ja-JP" altLang="en-US" dirty="0"/>
              <a:t>（微信）での読書会</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53</a:t>
            </a:fld>
            <a:endParaRPr kumimoji="1" lang="ja-JP" altLang="en-US" dirty="0"/>
          </a:p>
        </p:txBody>
      </p:sp>
      <p:pic>
        <p:nvPicPr>
          <p:cNvPr id="7" name="図 6">
            <a:extLst>
              <a:ext uri="{FF2B5EF4-FFF2-40B4-BE49-F238E27FC236}">
                <a16:creationId xmlns:a16="http://schemas.microsoft.com/office/drawing/2014/main" id="{67E7B32A-30EB-4420-92CA-069FCB723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178" y="111326"/>
            <a:ext cx="4450080" cy="2959303"/>
          </a:xfrm>
          <a:prstGeom prst="rect">
            <a:avLst/>
          </a:prstGeom>
        </p:spPr>
      </p:pic>
      <p:pic>
        <p:nvPicPr>
          <p:cNvPr id="8" name="図 7">
            <a:extLst>
              <a:ext uri="{FF2B5EF4-FFF2-40B4-BE49-F238E27FC236}">
                <a16:creationId xmlns:a16="http://schemas.microsoft.com/office/drawing/2014/main" id="{63716A5C-667F-47DA-9476-C0A28E21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622" y="2849823"/>
            <a:ext cx="4084320" cy="2716073"/>
          </a:xfrm>
          <a:prstGeom prst="rect">
            <a:avLst/>
          </a:prstGeom>
        </p:spPr>
      </p:pic>
      <p:sp>
        <p:nvSpPr>
          <p:cNvPr id="3" name="正方形/長方形 2">
            <a:extLst>
              <a:ext uri="{FF2B5EF4-FFF2-40B4-BE49-F238E27FC236}">
                <a16:creationId xmlns:a16="http://schemas.microsoft.com/office/drawing/2014/main" id="{EAB1F274-2FFA-4122-BFE2-FD8ABDD08B72}"/>
              </a:ext>
            </a:extLst>
          </p:cNvPr>
          <p:cNvSpPr/>
          <p:nvPr/>
        </p:nvSpPr>
        <p:spPr>
          <a:xfrm>
            <a:off x="7607622" y="5381230"/>
            <a:ext cx="4084320" cy="369332"/>
          </a:xfrm>
          <a:prstGeom prst="rect">
            <a:avLst/>
          </a:prstGeom>
          <a:solidFill>
            <a:schemeClr val="bg1"/>
          </a:solidFill>
          <a:ln>
            <a:solidFill>
              <a:schemeClr val="accent1">
                <a:shade val="50000"/>
              </a:schemeClr>
            </a:solidFill>
          </a:ln>
        </p:spPr>
        <p:txBody>
          <a:bodyPr wrap="square">
            <a:spAutoFit/>
          </a:bodyPr>
          <a:lstStyle/>
          <a:p>
            <a:pPr algn="ctr"/>
            <a:r>
              <a:rPr lang="ja-JP" altLang="en-US" dirty="0">
                <a:latin typeface="Century" panose="02040604050505020304" pitchFamily="18" charset="0"/>
                <a:ea typeface="ＭＳ 明朝" panose="02020609040205080304" pitchFamily="17" charset="-128"/>
                <a:cs typeface="Times New Roman" panose="02020603050405020304" pitchFamily="18" charset="0"/>
              </a:rPr>
              <a:t>新型</a:t>
            </a:r>
            <a:r>
              <a:rPr lang="en-US" altLang="ja-JP" dirty="0">
                <a:latin typeface="Century" panose="02040604050505020304" pitchFamily="18" charset="0"/>
                <a:ea typeface="ＭＳ 明朝" panose="02020609040205080304" pitchFamily="17" charset="-128"/>
                <a:cs typeface="Times New Roman" panose="02020603050405020304" pitchFamily="18" charset="0"/>
              </a:rPr>
              <a:t>24</a:t>
            </a:r>
            <a:r>
              <a:rPr lang="ja-JP" altLang="en-US" dirty="0">
                <a:latin typeface="Century" panose="02040604050505020304" pitchFamily="18" charset="0"/>
                <a:ea typeface="ＭＳ 明朝" panose="02020609040205080304" pitchFamily="17" charset="-128"/>
                <a:cs typeface="Times New Roman" panose="02020603050405020304" pitchFamily="18" charset="0"/>
              </a:rPr>
              <a:t>時間図書館での予約本の受取</a:t>
            </a:r>
            <a:endParaRPr lang="ja-JP" altLang="en-US" dirty="0"/>
          </a:p>
        </p:txBody>
      </p:sp>
    </p:spTree>
    <p:extLst>
      <p:ext uri="{BB962C8B-B14F-4D97-AF65-F5344CB8AC3E}">
        <p14:creationId xmlns:p14="http://schemas.microsoft.com/office/powerpoint/2010/main" val="3357101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557190"/>
            <a:ext cx="10704872" cy="1001596"/>
          </a:xfrm>
        </p:spPr>
        <p:txBody>
          <a:bodyPr>
            <a:normAutofit fontScale="90000"/>
          </a:bodyPr>
          <a:lstStyle/>
          <a:p>
            <a:r>
              <a:rPr lang="ja-JP" altLang="en-US" sz="4000" dirty="0"/>
              <a:t>４．海外の公共図書館でのリモートサービスの試み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648928" y="1325351"/>
            <a:ext cx="11191775" cy="4207298"/>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深圳図書館</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月のイベント合計</a:t>
            </a:r>
            <a:r>
              <a:rPr lang="en-US" altLang="ja-JP" dirty="0"/>
              <a:t>10</a:t>
            </a:r>
            <a:r>
              <a:rPr lang="ja-JP" altLang="en-US" dirty="0"/>
              <a:t>件，オンライン</a:t>
            </a:r>
            <a:r>
              <a:rPr lang="en-US" altLang="ja-JP" dirty="0"/>
              <a:t>9</a:t>
            </a:r>
            <a:r>
              <a:rPr lang="ja-JP" altLang="en-US" dirty="0"/>
              <a:t>件，オンライン併用・館内</a:t>
            </a:r>
            <a:r>
              <a:rPr lang="en-US" altLang="ja-JP" dirty="0"/>
              <a:t>1</a:t>
            </a:r>
            <a:r>
              <a:rPr lang="ja-JP" altLang="en-US" dirty="0"/>
              <a:t>件</a:t>
            </a:r>
            <a:r>
              <a:rPr lang="en-US" altLang="ja-JP" dirty="0"/>
              <a:t>.WeChat</a:t>
            </a:r>
            <a:r>
              <a:rPr lang="ja-JP" altLang="en-US" dirty="0"/>
              <a:t>や</a:t>
            </a:r>
            <a:r>
              <a:rPr lang="en-US" altLang="ja-JP" dirty="0"/>
              <a:t>Weibo</a:t>
            </a:r>
            <a:r>
              <a:rPr lang="ja-JP" altLang="en-US" dirty="0"/>
              <a:t>を使用，</a:t>
            </a:r>
            <a:r>
              <a:rPr lang="en-US" altLang="ja-JP" dirty="0"/>
              <a:t>7</a:t>
            </a:r>
            <a:r>
              <a:rPr lang="ja-JP" altLang="en-US" dirty="0"/>
              <a:t>月にはメイカースペース関連講座を</a:t>
            </a:r>
            <a:r>
              <a:rPr lang="en-US" altLang="ja-JP" dirty="0"/>
              <a:t>4</a:t>
            </a:r>
            <a:r>
              <a:rPr lang="ja-JP" altLang="en-US" dirty="0"/>
              <a:t>回オンラインで開催．</a:t>
            </a:r>
            <a:r>
              <a:rPr lang="en-US" altLang="ja-JP" dirty="0"/>
              <a:t>9</a:t>
            </a:r>
            <a:r>
              <a:rPr lang="ja-JP" altLang="en-US" dirty="0"/>
              <a:t>月はなし．</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54</a:t>
            </a:fld>
            <a:endParaRPr kumimoji="1" lang="ja-JP" altLang="en-US" dirty="0"/>
          </a:p>
        </p:txBody>
      </p:sp>
      <p:pic>
        <p:nvPicPr>
          <p:cNvPr id="7" name="図 6">
            <a:extLst>
              <a:ext uri="{FF2B5EF4-FFF2-40B4-BE49-F238E27FC236}">
                <a16:creationId xmlns:a16="http://schemas.microsoft.com/office/drawing/2014/main" id="{BD9B04C0-95E5-4177-9186-9C8369CE1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757" y="2987987"/>
            <a:ext cx="5730240" cy="3810610"/>
          </a:xfrm>
          <a:prstGeom prst="rect">
            <a:avLst/>
          </a:prstGeom>
        </p:spPr>
      </p:pic>
      <p:pic>
        <p:nvPicPr>
          <p:cNvPr id="8" name="図 7">
            <a:extLst>
              <a:ext uri="{FF2B5EF4-FFF2-40B4-BE49-F238E27FC236}">
                <a16:creationId xmlns:a16="http://schemas.microsoft.com/office/drawing/2014/main" id="{F1B6DD78-BAAD-40EB-92BA-0D6657CF4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283" y="2987987"/>
            <a:ext cx="4693920" cy="3121457"/>
          </a:xfrm>
          <a:prstGeom prst="rect">
            <a:avLst/>
          </a:prstGeom>
        </p:spPr>
      </p:pic>
      <p:sp>
        <p:nvSpPr>
          <p:cNvPr id="5" name="正方形/長方形 4">
            <a:extLst>
              <a:ext uri="{FF2B5EF4-FFF2-40B4-BE49-F238E27FC236}">
                <a16:creationId xmlns:a16="http://schemas.microsoft.com/office/drawing/2014/main" id="{B213AA91-1240-4C2A-B76E-F6EEE3DB4C04}"/>
              </a:ext>
            </a:extLst>
          </p:cNvPr>
          <p:cNvSpPr/>
          <p:nvPr/>
        </p:nvSpPr>
        <p:spPr>
          <a:xfrm>
            <a:off x="3162125" y="6300810"/>
            <a:ext cx="2954655" cy="369332"/>
          </a:xfrm>
          <a:prstGeom prst="rect">
            <a:avLst/>
          </a:prstGeom>
          <a:solidFill>
            <a:schemeClr val="bg1"/>
          </a:solidFill>
          <a:ln>
            <a:solidFill>
              <a:schemeClr val="accent1">
                <a:shade val="50000"/>
              </a:schemeClr>
            </a:solidFill>
          </a:ln>
        </p:spPr>
        <p:txBody>
          <a:bodyPr wrap="none">
            <a:spAutoFit/>
          </a:bodyPr>
          <a:lstStyle/>
          <a:p>
            <a:pPr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メイカースペース</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室</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の入口</a:t>
            </a:r>
          </a:p>
        </p:txBody>
      </p:sp>
    </p:spTree>
    <p:extLst>
      <p:ext uri="{BB962C8B-B14F-4D97-AF65-F5344CB8AC3E}">
        <p14:creationId xmlns:p14="http://schemas.microsoft.com/office/powerpoint/2010/main" val="3583982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542330"/>
            <a:ext cx="2743200" cy="365125"/>
          </a:xfrm>
        </p:spPr>
        <p:txBody>
          <a:bodyPr>
            <a:normAutofit/>
          </a:bodyPr>
          <a:lstStyle/>
          <a:p>
            <a:pPr>
              <a:spcAft>
                <a:spcPts val="600"/>
              </a:spcAft>
            </a:pPr>
            <a:fld id="{68C83FC3-F984-477D-B632-E79C50B9098C}" type="slidenum">
              <a:rPr kumimoji="1" lang="ja-JP" altLang="en-US" smtClean="0"/>
              <a:pPr>
                <a:spcAft>
                  <a:spcPts val="600"/>
                </a:spcAft>
              </a:pPr>
              <a:t>55</a:t>
            </a:fld>
            <a:endParaRPr kumimoji="1" lang="ja-JP" altLang="en-US"/>
          </a:p>
        </p:txBody>
      </p:sp>
      <p:sp useBgFill="1">
        <p:nvSpPr>
          <p:cNvPr id="37" name="Rectangle 16">
            <a:extLst>
              <a:ext uri="{FF2B5EF4-FFF2-40B4-BE49-F238E27FC236}">
                <a16:creationId xmlns:a16="http://schemas.microsoft.com/office/drawing/2014/main" id="{FBAF9BDB-0C2B-4893-9E5F-3664ACA15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コンテンツ プレースホルダー 2">
            <a:extLst>
              <a:ext uri="{FF2B5EF4-FFF2-40B4-BE49-F238E27FC236}">
                <a16:creationId xmlns:a16="http://schemas.microsoft.com/office/drawing/2014/main" id="{AC5E88DF-6E18-4498-B438-74BA804B295A}"/>
              </a:ext>
            </a:extLst>
          </p:cNvPr>
          <p:cNvSpPr>
            <a:spLocks noGrp="1"/>
          </p:cNvSpPr>
          <p:nvPr>
            <p:ph idx="1"/>
          </p:nvPr>
        </p:nvSpPr>
        <p:spPr>
          <a:xfrm>
            <a:off x="838200" y="1516123"/>
            <a:ext cx="10889974" cy="472420"/>
          </a:xfrm>
        </p:spPr>
        <p:txBody>
          <a:bodyPr>
            <a:normAutofit fontScale="92500" lnSpcReduction="10000"/>
          </a:bodyPr>
          <a:lstStyle/>
          <a:p>
            <a:pPr>
              <a:buClr>
                <a:srgbClr val="FF0000"/>
              </a:buClr>
              <a:buSzPct val="140000"/>
              <a:buFont typeface="Wingdings" panose="05000000000000000000" pitchFamily="2" charset="2"/>
              <a:buChar char="Ø"/>
            </a:pPr>
            <a:r>
              <a:rPr lang="ja-JP" altLang="en-US" sz="3200" dirty="0"/>
              <a:t>コロナ感染拡大第二期（</a:t>
            </a:r>
            <a:r>
              <a:rPr lang="en-US" altLang="ja-JP" sz="3200" dirty="0"/>
              <a:t>2020</a:t>
            </a:r>
            <a:r>
              <a:rPr lang="ja-JP" altLang="en-US" sz="3200" dirty="0"/>
              <a:t>年</a:t>
            </a:r>
            <a:r>
              <a:rPr lang="en-US" altLang="ja-JP" sz="3200" dirty="0"/>
              <a:t>7</a:t>
            </a:r>
            <a:r>
              <a:rPr lang="ja-JP" altLang="en-US" sz="3200" dirty="0"/>
              <a:t>－</a:t>
            </a:r>
            <a:r>
              <a:rPr lang="en-US" altLang="ja-JP" sz="3200" dirty="0"/>
              <a:t>10</a:t>
            </a:r>
            <a:r>
              <a:rPr lang="ja-JP" altLang="en-US" sz="3200" dirty="0"/>
              <a:t>月国・地域で異なる）</a:t>
            </a:r>
          </a:p>
        </p:txBody>
      </p:sp>
      <p:pic>
        <p:nvPicPr>
          <p:cNvPr id="39" name="図 38" descr="教会の建物&#10;&#10;自動的に生成された説明">
            <a:extLst>
              <a:ext uri="{FF2B5EF4-FFF2-40B4-BE49-F238E27FC236}">
                <a16:creationId xmlns:a16="http://schemas.microsoft.com/office/drawing/2014/main" id="{80ED2BA1-6E1C-4C44-B67F-092BB821BA63}"/>
              </a:ext>
            </a:extLst>
          </p:cNvPr>
          <p:cNvPicPr/>
          <p:nvPr/>
        </p:nvPicPr>
        <p:blipFill rotWithShape="1">
          <a:blip r:embed="rId2" cstate="print">
            <a:extLst>
              <a:ext uri="{28A0092B-C50C-407E-A947-70E740481C1C}">
                <a14:useLocalDpi xmlns:a14="http://schemas.microsoft.com/office/drawing/2010/main"/>
              </a:ext>
            </a:extLst>
          </a:blip>
          <a:srcRect r="6164"/>
          <a:stretch/>
        </p:blipFill>
        <p:spPr bwMode="auto">
          <a:xfrm>
            <a:off x="1019945" y="2012658"/>
            <a:ext cx="2640974" cy="1655197"/>
          </a:xfrm>
          <a:prstGeom prst="rect">
            <a:avLst/>
          </a:prstGeom>
          <a:noFill/>
        </p:spPr>
      </p:pic>
      <p:sp>
        <p:nvSpPr>
          <p:cNvPr id="40" name="矢印: 左 39">
            <a:extLst>
              <a:ext uri="{FF2B5EF4-FFF2-40B4-BE49-F238E27FC236}">
                <a16:creationId xmlns:a16="http://schemas.microsoft.com/office/drawing/2014/main" id="{2A8CA8DE-BD37-4447-B22D-30290A6F1E93}"/>
              </a:ext>
            </a:extLst>
          </p:cNvPr>
          <p:cNvSpPr/>
          <p:nvPr/>
        </p:nvSpPr>
        <p:spPr>
          <a:xfrm>
            <a:off x="3878624" y="2987895"/>
            <a:ext cx="5172503" cy="290705"/>
          </a:xfrm>
          <a:prstGeom prst="leftArrow">
            <a:avLst>
              <a:gd name="adj1" fmla="val 57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EA5FB186-A2E1-480D-96CC-B48314884916}"/>
              </a:ext>
            </a:extLst>
          </p:cNvPr>
          <p:cNvSpPr txBox="1"/>
          <p:nvPr/>
        </p:nvSpPr>
        <p:spPr>
          <a:xfrm>
            <a:off x="3745077" y="2046725"/>
            <a:ext cx="5378153" cy="830997"/>
          </a:xfrm>
          <a:prstGeom prst="rect">
            <a:avLst/>
          </a:prstGeom>
          <a:noFill/>
        </p:spPr>
        <p:txBody>
          <a:bodyPr wrap="square" rtlCol="0">
            <a:spAutoFit/>
          </a:bodyPr>
          <a:lstStyle/>
          <a:p>
            <a:r>
              <a:rPr lang="ja-JP" altLang="en-US" sz="2400" dirty="0"/>
              <a:t>開館・制限開館になり在館サービスへの</a:t>
            </a:r>
            <a:endParaRPr lang="en-US" altLang="ja-JP" sz="2400" dirty="0"/>
          </a:p>
          <a:p>
            <a:r>
              <a:rPr lang="ja-JP" altLang="en-US" sz="2400" dirty="0"/>
              <a:t>回帰が起こり、リモートとの併存を模索</a:t>
            </a:r>
          </a:p>
        </p:txBody>
      </p:sp>
      <p:sp>
        <p:nvSpPr>
          <p:cNvPr id="42" name="矢印: 左右 41">
            <a:extLst>
              <a:ext uri="{FF2B5EF4-FFF2-40B4-BE49-F238E27FC236}">
                <a16:creationId xmlns:a16="http://schemas.microsoft.com/office/drawing/2014/main" id="{FDA94F6B-F004-4E08-AFF7-A82A1C70E3D7}"/>
              </a:ext>
            </a:extLst>
          </p:cNvPr>
          <p:cNvSpPr/>
          <p:nvPr/>
        </p:nvSpPr>
        <p:spPr>
          <a:xfrm rot="20186405">
            <a:off x="8108584" y="3287709"/>
            <a:ext cx="872158"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左右 42">
            <a:extLst>
              <a:ext uri="{FF2B5EF4-FFF2-40B4-BE49-F238E27FC236}">
                <a16:creationId xmlns:a16="http://schemas.microsoft.com/office/drawing/2014/main" id="{D29F7140-A20C-496F-B879-CFFC4180CED6}"/>
              </a:ext>
            </a:extLst>
          </p:cNvPr>
          <p:cNvSpPr/>
          <p:nvPr/>
        </p:nvSpPr>
        <p:spPr>
          <a:xfrm rot="1553927">
            <a:off x="3540042" y="3291439"/>
            <a:ext cx="1056804" cy="345480"/>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0F69CB7-DC28-4FA2-9EEB-0E811341A98E}"/>
              </a:ext>
            </a:extLst>
          </p:cNvPr>
          <p:cNvSpPr/>
          <p:nvPr/>
        </p:nvSpPr>
        <p:spPr>
          <a:xfrm>
            <a:off x="1456006" y="2685997"/>
            <a:ext cx="1723470" cy="3985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D0A98A5-51CE-48EB-9A26-6FFE8840E554}"/>
              </a:ext>
            </a:extLst>
          </p:cNvPr>
          <p:cNvSpPr txBox="1"/>
          <p:nvPr/>
        </p:nvSpPr>
        <p:spPr>
          <a:xfrm>
            <a:off x="1794190" y="2674209"/>
            <a:ext cx="1112686" cy="461665"/>
          </a:xfrm>
          <a:prstGeom prst="rect">
            <a:avLst/>
          </a:prstGeom>
          <a:noFill/>
        </p:spPr>
        <p:txBody>
          <a:bodyPr wrap="square" rtlCol="0">
            <a:spAutoFit/>
          </a:bodyPr>
          <a:lstStyle/>
          <a:p>
            <a:r>
              <a:rPr kumimoji="1" lang="ja-JP" altLang="en-US" sz="2400" dirty="0"/>
              <a:t>図書館</a:t>
            </a:r>
          </a:p>
        </p:txBody>
      </p:sp>
      <p:pic>
        <p:nvPicPr>
          <p:cNvPr id="46" name="グラフィックス 45" descr="2 人の子供がいる家族">
            <a:extLst>
              <a:ext uri="{FF2B5EF4-FFF2-40B4-BE49-F238E27FC236}">
                <a16:creationId xmlns:a16="http://schemas.microsoft.com/office/drawing/2014/main" id="{9522F521-FFA3-4D9A-9855-135849B3A1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7580" y="2269273"/>
            <a:ext cx="1630576" cy="1630576"/>
          </a:xfrm>
          <a:prstGeom prst="rect">
            <a:avLst/>
          </a:prstGeom>
        </p:spPr>
      </p:pic>
      <p:sp>
        <p:nvSpPr>
          <p:cNvPr id="47" name="テキスト ボックス 46">
            <a:extLst>
              <a:ext uri="{FF2B5EF4-FFF2-40B4-BE49-F238E27FC236}">
                <a16:creationId xmlns:a16="http://schemas.microsoft.com/office/drawing/2014/main" id="{A2E0C9AA-AB93-4712-BC1B-6117E8C43B43}"/>
              </a:ext>
            </a:extLst>
          </p:cNvPr>
          <p:cNvSpPr txBox="1"/>
          <p:nvPr/>
        </p:nvSpPr>
        <p:spPr>
          <a:xfrm>
            <a:off x="616226" y="3679643"/>
            <a:ext cx="3505357" cy="2308324"/>
          </a:xfrm>
          <a:prstGeom prst="rect">
            <a:avLst/>
          </a:prstGeom>
          <a:noFill/>
          <a:ln w="25400">
            <a:solidFill>
              <a:srgbClr val="FF0000"/>
            </a:solidFill>
          </a:ln>
        </p:spPr>
        <p:txBody>
          <a:bodyPr wrap="square" rtlCol="0">
            <a:spAutoFit/>
          </a:bodyPr>
          <a:lstStyle/>
          <a:p>
            <a:r>
              <a:rPr kumimoji="1" lang="ja-JP" altLang="en-US" sz="2400" dirty="0"/>
              <a:t>図書、雑誌、音楽</a:t>
            </a:r>
            <a:r>
              <a:rPr kumimoji="1" lang="en-US" altLang="ja-JP" sz="2400" dirty="0"/>
              <a:t>CD</a:t>
            </a:r>
            <a:r>
              <a:rPr kumimoji="1" lang="ja-JP" altLang="en-US" sz="2400" dirty="0"/>
              <a:t>など閲覧・</a:t>
            </a:r>
            <a:r>
              <a:rPr lang="ja-JP" altLang="en-US" sz="2400" dirty="0"/>
              <a:t>貸出</a:t>
            </a:r>
            <a:endParaRPr lang="en-US" altLang="ja-JP" sz="2400" dirty="0"/>
          </a:p>
          <a:p>
            <a:endParaRPr lang="en-US" altLang="ja-JP" sz="2400" dirty="0"/>
          </a:p>
          <a:p>
            <a:r>
              <a:rPr kumimoji="1" lang="ja-JP" altLang="en-US" sz="2400" dirty="0"/>
              <a:t>イベント（来館型行事）</a:t>
            </a:r>
            <a:endParaRPr kumimoji="1" lang="en-US" altLang="ja-JP" sz="2400" dirty="0"/>
          </a:p>
          <a:p>
            <a:r>
              <a:rPr lang="ja-JP" altLang="en-US" sz="2400" dirty="0"/>
              <a:t>お話会　読書会　映画会　講演会　メイカースペース</a:t>
            </a:r>
            <a:endParaRPr kumimoji="1" lang="ja-JP" altLang="en-US" sz="2400" dirty="0"/>
          </a:p>
        </p:txBody>
      </p:sp>
      <p:sp>
        <p:nvSpPr>
          <p:cNvPr id="48" name="テキスト ボックス 47">
            <a:extLst>
              <a:ext uri="{FF2B5EF4-FFF2-40B4-BE49-F238E27FC236}">
                <a16:creationId xmlns:a16="http://schemas.microsoft.com/office/drawing/2014/main" id="{4168B2CD-1481-4AB0-9401-270906FBD935}"/>
              </a:ext>
            </a:extLst>
          </p:cNvPr>
          <p:cNvSpPr txBox="1"/>
          <p:nvPr/>
        </p:nvSpPr>
        <p:spPr>
          <a:xfrm>
            <a:off x="4267464" y="3692334"/>
            <a:ext cx="6343504" cy="2308324"/>
          </a:xfrm>
          <a:prstGeom prst="rect">
            <a:avLst/>
          </a:prstGeom>
          <a:noFill/>
          <a:ln w="25400">
            <a:solidFill>
              <a:srgbClr val="FF0000"/>
            </a:solidFill>
          </a:ln>
        </p:spPr>
        <p:txBody>
          <a:bodyPr wrap="square" rtlCol="0">
            <a:spAutoFit/>
          </a:bodyPr>
          <a:lstStyle/>
          <a:p>
            <a:r>
              <a:rPr lang="ja-JP" altLang="en-US" sz="2400" dirty="0"/>
              <a:t>リモート（オンライン）でのサービス提供の拡大</a:t>
            </a:r>
          </a:p>
          <a:p>
            <a:r>
              <a:rPr lang="ja-JP" altLang="en-US" sz="2400" dirty="0"/>
              <a:t>　　　イベント等のリモートサービスの継続・中止</a:t>
            </a:r>
            <a:endParaRPr kumimoji="1" lang="en-US" altLang="ja-JP" sz="2400" dirty="0"/>
          </a:p>
          <a:p>
            <a:r>
              <a:rPr lang="ja-JP" altLang="en-US" sz="2400" dirty="0"/>
              <a:t>・</a:t>
            </a:r>
            <a:r>
              <a:rPr lang="en-US" altLang="ja-JP" sz="2400" dirty="0" err="1"/>
              <a:t>WebOPAC</a:t>
            </a:r>
            <a:r>
              <a:rPr lang="ja-JP" altLang="en-US" sz="2400" dirty="0"/>
              <a:t>（インターネットでのオンライン目録検索・予約貸出サービス）</a:t>
            </a:r>
            <a:endParaRPr lang="en-US" altLang="ja-JP" sz="2400" dirty="0"/>
          </a:p>
          <a:p>
            <a:r>
              <a:rPr lang="ja-JP" altLang="en-US" sz="2400" dirty="0"/>
              <a:t>　　　　カーブサイドサービス　</a:t>
            </a:r>
            <a:endParaRPr lang="en-US" altLang="ja-JP" sz="2400" dirty="0"/>
          </a:p>
          <a:p>
            <a:r>
              <a:rPr kumimoji="1" lang="ja-JP" altLang="en-US" sz="2400" dirty="0"/>
              <a:t>・電子書籍の提供・利用の拡大</a:t>
            </a:r>
          </a:p>
        </p:txBody>
      </p:sp>
      <p:sp>
        <p:nvSpPr>
          <p:cNvPr id="49" name="乗算記号 48">
            <a:extLst>
              <a:ext uri="{FF2B5EF4-FFF2-40B4-BE49-F238E27FC236}">
                <a16:creationId xmlns:a16="http://schemas.microsoft.com/office/drawing/2014/main" id="{B23B624A-8293-4A2E-BAF9-EBF435CB5466}"/>
              </a:ext>
            </a:extLst>
          </p:cNvPr>
          <p:cNvSpPr/>
          <p:nvPr/>
        </p:nvSpPr>
        <p:spPr>
          <a:xfrm>
            <a:off x="2586190" y="3772676"/>
            <a:ext cx="1252158" cy="1339733"/>
          </a:xfrm>
          <a:prstGeom prst="mathMultiply">
            <a:avLst/>
          </a:prstGeom>
          <a:pattFill prst="pct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乗算記号 49">
            <a:extLst>
              <a:ext uri="{FF2B5EF4-FFF2-40B4-BE49-F238E27FC236}">
                <a16:creationId xmlns:a16="http://schemas.microsoft.com/office/drawing/2014/main" id="{067029AC-2AE2-4746-A5DD-2C6237D12FEC}"/>
              </a:ext>
            </a:extLst>
          </p:cNvPr>
          <p:cNvSpPr/>
          <p:nvPr/>
        </p:nvSpPr>
        <p:spPr>
          <a:xfrm>
            <a:off x="5954070" y="2647347"/>
            <a:ext cx="714623" cy="889485"/>
          </a:xfrm>
          <a:prstGeom prst="mathMultiply">
            <a:avLst/>
          </a:prstGeom>
          <a:pattFill prst="pct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V 字型 50">
            <a:extLst>
              <a:ext uri="{FF2B5EF4-FFF2-40B4-BE49-F238E27FC236}">
                <a16:creationId xmlns:a16="http://schemas.microsoft.com/office/drawing/2014/main" id="{EA39EB37-401D-4313-940F-8F065757CF5C}"/>
              </a:ext>
            </a:extLst>
          </p:cNvPr>
          <p:cNvSpPr/>
          <p:nvPr/>
        </p:nvSpPr>
        <p:spPr>
          <a:xfrm>
            <a:off x="4364165" y="5169979"/>
            <a:ext cx="745762" cy="408199"/>
          </a:xfrm>
          <a:prstGeom prst="notchedRightArrow">
            <a:avLst/>
          </a:prstGeom>
          <a:pattFill prst="diagBrick">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V 字型 51">
            <a:extLst>
              <a:ext uri="{FF2B5EF4-FFF2-40B4-BE49-F238E27FC236}">
                <a16:creationId xmlns:a16="http://schemas.microsoft.com/office/drawing/2014/main" id="{7273779E-0F47-4D24-BADE-CAA2D6BD7F91}"/>
              </a:ext>
            </a:extLst>
          </p:cNvPr>
          <p:cNvSpPr/>
          <p:nvPr/>
        </p:nvSpPr>
        <p:spPr>
          <a:xfrm rot="20515059">
            <a:off x="3740320" y="4273257"/>
            <a:ext cx="1134932" cy="408199"/>
          </a:xfrm>
          <a:prstGeom prst="notchedRightArrow">
            <a:avLst/>
          </a:prstGeom>
          <a:pattFill prst="ltHorz">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タイトル 1">
            <a:extLst>
              <a:ext uri="{FF2B5EF4-FFF2-40B4-BE49-F238E27FC236}">
                <a16:creationId xmlns:a16="http://schemas.microsoft.com/office/drawing/2014/main" id="{4EA16BFB-8666-4FBA-AE16-9B33A9DB1E0F}"/>
              </a:ext>
            </a:extLst>
          </p:cNvPr>
          <p:cNvSpPr>
            <a:spLocks noGrp="1"/>
          </p:cNvSpPr>
          <p:nvPr>
            <p:ph type="title"/>
          </p:nvPr>
        </p:nvSpPr>
        <p:spPr>
          <a:xfrm>
            <a:off x="648928" y="103024"/>
            <a:ext cx="10704872" cy="974139"/>
          </a:xfrm>
        </p:spPr>
        <p:txBody>
          <a:bodyPr>
            <a:normAutofit fontScale="90000"/>
          </a:bodyPr>
          <a:lstStyle/>
          <a:p>
            <a:r>
              <a:rPr lang="ja-JP" altLang="en-US" sz="4000" dirty="0"/>
              <a:t>５．国内の公共図書館でのリモートサービスの試み</a:t>
            </a:r>
          </a:p>
        </p:txBody>
      </p:sp>
    </p:spTree>
    <p:extLst>
      <p:ext uri="{BB962C8B-B14F-4D97-AF65-F5344CB8AC3E}">
        <p14:creationId xmlns:p14="http://schemas.microsoft.com/office/powerpoint/2010/main" val="925945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103024"/>
            <a:ext cx="10704872" cy="974139"/>
          </a:xfrm>
        </p:spPr>
        <p:txBody>
          <a:bodyPr>
            <a:normAutofit fontScale="90000"/>
          </a:bodyPr>
          <a:lstStyle/>
          <a:p>
            <a:r>
              <a:rPr lang="ja-JP" altLang="en-US" sz="4000" dirty="0"/>
              <a:t>５．国内の公共図書館でのリモートサービスの試み</a:t>
            </a:r>
          </a:p>
        </p:txBody>
      </p:sp>
      <p:sp>
        <p:nvSpPr>
          <p:cNvPr id="6" name="コンテンツ プレースホルダー 2"/>
          <p:cNvSpPr>
            <a:spLocks noGrp="1"/>
          </p:cNvSpPr>
          <p:nvPr>
            <p:ph idx="1"/>
          </p:nvPr>
        </p:nvSpPr>
        <p:spPr>
          <a:xfrm>
            <a:off x="681925" y="1165323"/>
            <a:ext cx="6245818" cy="5064996"/>
          </a:xfrm>
        </p:spPr>
        <p:txBody>
          <a:bodyPr>
            <a:normAutofit fontScale="92500" lnSpcReduction="10000"/>
          </a:bodyPr>
          <a:lstStyle/>
          <a:p>
            <a:pPr marL="0" indent="0">
              <a:buClr>
                <a:srgbClr val="FF0000"/>
              </a:buClr>
              <a:buSzPct val="140000"/>
              <a:buNone/>
            </a:pPr>
            <a:r>
              <a:rPr lang="ja-JP" altLang="en-US" sz="3900" dirty="0">
                <a:latin typeface="ＭＳ Ｐゴシック" panose="020B0600070205080204" pitchFamily="50" charset="-128"/>
              </a:rPr>
              <a:t>リモートサービスの提供の形態</a:t>
            </a:r>
            <a:endParaRPr lang="en-US" altLang="ja-JP" dirty="0">
              <a:latin typeface="ＭＳ Ｐゴシック" panose="020B0600070205080204" pitchFamily="50" charset="-128"/>
            </a:endParaRPr>
          </a:p>
          <a:p>
            <a:pPr marL="514350" indent="-514350">
              <a:buClr>
                <a:srgbClr val="FF0000"/>
              </a:buClr>
              <a:buSzPct val="140000"/>
              <a:buFont typeface="+mj-lt"/>
              <a:buAutoNum type="arabicPeriod"/>
            </a:pPr>
            <a:r>
              <a:rPr lang="ja-JP" altLang="en-US" dirty="0">
                <a:solidFill>
                  <a:srgbClr val="0070C0"/>
                </a:solidFill>
              </a:rPr>
              <a:t>従来の館内型のイベントと同様に，図書館の登録利用者を対象に館内型と同等の内容のリモートイベントを事前登録により</a:t>
            </a:r>
            <a:r>
              <a:rPr lang="en-US" altLang="ja-JP" dirty="0" err="1">
                <a:solidFill>
                  <a:srgbClr val="0070C0"/>
                </a:solidFill>
              </a:rPr>
              <a:t>Zoom,Facebook</a:t>
            </a:r>
            <a:r>
              <a:rPr lang="en-US" altLang="ja-JP" dirty="0">
                <a:solidFill>
                  <a:srgbClr val="0070C0"/>
                </a:solidFill>
              </a:rPr>
              <a:t> Live, </a:t>
            </a:r>
            <a:r>
              <a:rPr lang="en-US" altLang="ja-JP" dirty="0" err="1">
                <a:solidFill>
                  <a:srgbClr val="0070C0"/>
                </a:solidFill>
              </a:rPr>
              <a:t>Youtube</a:t>
            </a:r>
            <a:r>
              <a:rPr lang="ja-JP" altLang="en-US" dirty="0">
                <a:solidFill>
                  <a:srgbClr val="0070C0"/>
                </a:solidFill>
              </a:rPr>
              <a:t>などを利用してリアルタイムあるいは動画を提供して実施</a:t>
            </a:r>
            <a:endParaRPr lang="en-US" altLang="ja-JP" dirty="0">
              <a:solidFill>
                <a:srgbClr val="0070C0"/>
              </a:solidFill>
            </a:endParaRPr>
          </a:p>
          <a:p>
            <a:pPr marL="514350" indent="-514350">
              <a:buClr>
                <a:srgbClr val="FF0000"/>
              </a:buClr>
              <a:buSzPct val="140000"/>
              <a:buFont typeface="+mj-lt"/>
              <a:buAutoNum type="arabicPeriod"/>
            </a:pPr>
            <a:r>
              <a:rPr lang="ja-JP" altLang="en-US" dirty="0"/>
              <a:t>従来から提供している電子書籍などを拡充あるいは利用の促進をしている</a:t>
            </a:r>
            <a:endParaRPr lang="en-US" altLang="ja-JP" dirty="0"/>
          </a:p>
          <a:p>
            <a:pPr marL="514350" indent="-514350">
              <a:buClr>
                <a:srgbClr val="FF0000"/>
              </a:buClr>
              <a:buSzPct val="140000"/>
              <a:buFont typeface="+mj-lt"/>
              <a:buAutoNum type="arabicPeriod"/>
            </a:pPr>
            <a:r>
              <a:rPr lang="ja-JP" altLang="en-US" dirty="0"/>
              <a:t>従来の館内型のイベントであるお話会・読書会などをリモートで提供しているが，登録利用者を対象にしているのではなく，一般公開としている．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56</a:t>
            </a:fld>
            <a:endParaRPr kumimoji="1" lang="ja-JP" altLang="en-US" dirty="0"/>
          </a:p>
        </p:txBody>
      </p:sp>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49287B02-0A5B-439E-80A9-A4BBF4D7B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743" y="1077163"/>
            <a:ext cx="4361974" cy="3753326"/>
          </a:xfrm>
          <a:prstGeom prst="rect">
            <a:avLst/>
          </a:prstGeom>
          <a:ln>
            <a:solidFill>
              <a:schemeClr val="tx1"/>
            </a:solidFill>
          </a:ln>
        </p:spPr>
      </p:pic>
      <p:sp>
        <p:nvSpPr>
          <p:cNvPr id="16" name="正方形/長方形 15">
            <a:extLst>
              <a:ext uri="{FF2B5EF4-FFF2-40B4-BE49-F238E27FC236}">
                <a16:creationId xmlns:a16="http://schemas.microsoft.com/office/drawing/2014/main" id="{61E56F2C-DC61-450A-A142-2F926453C1CA}"/>
              </a:ext>
            </a:extLst>
          </p:cNvPr>
          <p:cNvSpPr/>
          <p:nvPr/>
        </p:nvSpPr>
        <p:spPr>
          <a:xfrm>
            <a:off x="6927743" y="4830489"/>
            <a:ext cx="4990454" cy="369332"/>
          </a:xfrm>
          <a:prstGeom prst="rect">
            <a:avLst/>
          </a:prstGeom>
          <a:solidFill>
            <a:schemeClr val="bg1"/>
          </a:solidFill>
          <a:ln>
            <a:solidFill>
              <a:schemeClr val="tx1"/>
            </a:solidFill>
          </a:ln>
        </p:spPr>
        <p:txBody>
          <a:bodyPr wrap="square">
            <a:spAutoFit/>
          </a:bodyPr>
          <a:lstStyle/>
          <a:p>
            <a:r>
              <a:rPr lang="ja-JP" altLang="en-US" dirty="0"/>
              <a:t>https://www.tcl.or.jp/info/読書会グリムおばさん/</a:t>
            </a:r>
          </a:p>
        </p:txBody>
      </p:sp>
      <p:sp>
        <p:nvSpPr>
          <p:cNvPr id="17" name="正方形/長方形 16">
            <a:extLst>
              <a:ext uri="{FF2B5EF4-FFF2-40B4-BE49-F238E27FC236}">
                <a16:creationId xmlns:a16="http://schemas.microsoft.com/office/drawing/2014/main" id="{461C214F-0E47-490A-9B33-F3E0C75EB69A}"/>
              </a:ext>
            </a:extLst>
          </p:cNvPr>
          <p:cNvSpPr/>
          <p:nvPr/>
        </p:nvSpPr>
        <p:spPr>
          <a:xfrm>
            <a:off x="7482935" y="5233877"/>
            <a:ext cx="3052695" cy="646331"/>
          </a:xfrm>
          <a:prstGeom prst="rect">
            <a:avLst/>
          </a:prstGeom>
        </p:spPr>
        <p:txBody>
          <a:bodyPr wrap="none">
            <a:spAutoFit/>
          </a:bodyPr>
          <a:lstStyle/>
          <a:p>
            <a:r>
              <a:rPr lang="ja-JP" altLang="en-US" b="1" dirty="0">
                <a:solidFill>
                  <a:srgbClr val="FF0000"/>
                </a:solidFill>
                <a:latin typeface="ヒラギノ角ゴ Pro W3"/>
              </a:rPr>
              <a:t>“</a:t>
            </a:r>
            <a:r>
              <a:rPr lang="en-US" altLang="ja-JP" b="1" dirty="0">
                <a:solidFill>
                  <a:srgbClr val="FF0000"/>
                </a:solidFill>
                <a:latin typeface="ヒラギノ角ゴ Pro W3"/>
              </a:rPr>
              <a:t>Zoom”</a:t>
            </a:r>
            <a:r>
              <a:rPr lang="ja-JP" altLang="en-US" b="1" dirty="0">
                <a:solidFill>
                  <a:srgbClr val="FF0000"/>
                </a:solidFill>
                <a:latin typeface="ヒラギノ角ゴ Pro W3"/>
              </a:rPr>
              <a:t>を使ってのライブ配信</a:t>
            </a:r>
            <a:endParaRPr lang="en-US" altLang="ja-JP" b="1" dirty="0">
              <a:solidFill>
                <a:srgbClr val="FF0000"/>
              </a:solidFill>
              <a:latin typeface="ヒラギノ角ゴ Pro W3"/>
            </a:endParaRPr>
          </a:p>
          <a:p>
            <a:r>
              <a:rPr lang="ja-JP" altLang="en-US" b="1" dirty="0">
                <a:solidFill>
                  <a:srgbClr val="FF0000"/>
                </a:solidFill>
                <a:latin typeface="ヒラギノ角ゴ Pro W3"/>
              </a:rPr>
              <a:t>事前登録型</a:t>
            </a:r>
            <a:endParaRPr lang="ja-JP" altLang="en-US" dirty="0"/>
          </a:p>
        </p:txBody>
      </p:sp>
    </p:spTree>
    <p:extLst>
      <p:ext uri="{BB962C8B-B14F-4D97-AF65-F5344CB8AC3E}">
        <p14:creationId xmlns:p14="http://schemas.microsoft.com/office/powerpoint/2010/main" val="311815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103024"/>
            <a:ext cx="10704872" cy="974139"/>
          </a:xfrm>
        </p:spPr>
        <p:txBody>
          <a:bodyPr>
            <a:normAutofit fontScale="90000"/>
          </a:bodyPr>
          <a:lstStyle/>
          <a:p>
            <a:r>
              <a:rPr lang="ja-JP" altLang="en-US" sz="4000" dirty="0"/>
              <a:t>５．国内の公共図書館でのリモートサービスの試み</a:t>
            </a:r>
          </a:p>
        </p:txBody>
      </p:sp>
      <p:sp>
        <p:nvSpPr>
          <p:cNvPr id="6" name="コンテンツ プレースホルダー 2"/>
          <p:cNvSpPr>
            <a:spLocks noGrp="1"/>
          </p:cNvSpPr>
          <p:nvPr>
            <p:ph idx="1"/>
          </p:nvPr>
        </p:nvSpPr>
        <p:spPr>
          <a:xfrm>
            <a:off x="681924" y="1165323"/>
            <a:ext cx="10383865" cy="5064996"/>
          </a:xfrm>
        </p:spPr>
        <p:txBody>
          <a:bodyPr>
            <a:normAutofit/>
          </a:bodyPr>
          <a:lstStyle/>
          <a:p>
            <a:pPr marL="0" indent="0">
              <a:buClr>
                <a:srgbClr val="FF0000"/>
              </a:buClr>
              <a:buSzPct val="140000"/>
              <a:buNone/>
            </a:pPr>
            <a:r>
              <a:rPr lang="ja-JP" altLang="en-US" sz="3900" dirty="0">
                <a:latin typeface="ＭＳ Ｐゴシック" panose="020B0600070205080204" pitchFamily="50" charset="-128"/>
              </a:rPr>
              <a:t>リモートサービスの提供の形態</a:t>
            </a:r>
            <a:endParaRPr lang="en-US" altLang="ja-JP" dirty="0">
              <a:latin typeface="ＭＳ Ｐゴシック" panose="020B0600070205080204" pitchFamily="50" charset="-128"/>
            </a:endParaRPr>
          </a:p>
          <a:p>
            <a:pPr marL="514350" indent="-514350">
              <a:buClr>
                <a:srgbClr val="FF0000"/>
              </a:buClr>
              <a:buSzPct val="140000"/>
              <a:buFont typeface="+mj-lt"/>
              <a:buAutoNum type="arabicPeriod" startAt="2"/>
            </a:pPr>
            <a:r>
              <a:rPr lang="ja-JP" altLang="en-US" dirty="0">
                <a:solidFill>
                  <a:srgbClr val="0070C0"/>
                </a:solidFill>
              </a:rPr>
              <a:t>従来から提供している電子書籍などを拡充あるいは利用の促進をしている</a:t>
            </a:r>
            <a:endParaRPr lang="en-US" altLang="ja-JP" dirty="0">
              <a:solidFill>
                <a:srgbClr val="0070C0"/>
              </a:solidFill>
            </a:endParaRP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57</a:t>
            </a:fld>
            <a:endParaRPr kumimoji="1" lang="ja-JP" altLang="en-US" dirty="0"/>
          </a:p>
        </p:txBody>
      </p:sp>
      <p:pic>
        <p:nvPicPr>
          <p:cNvPr id="7" name="図 6" descr="グラフィカル ユーザー インターフェイス&#10;&#10;自動的に生成された説明">
            <a:extLst>
              <a:ext uri="{FF2B5EF4-FFF2-40B4-BE49-F238E27FC236}">
                <a16:creationId xmlns:a16="http://schemas.microsoft.com/office/drawing/2014/main" id="{A6187AAD-8F6F-4771-A741-A70D1CA43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745" y="2378438"/>
            <a:ext cx="6909435" cy="3720465"/>
          </a:xfrm>
          <a:prstGeom prst="rect">
            <a:avLst/>
          </a:prstGeom>
        </p:spPr>
      </p:pic>
      <p:sp>
        <p:nvSpPr>
          <p:cNvPr id="8" name="矢印: 右 7">
            <a:extLst>
              <a:ext uri="{FF2B5EF4-FFF2-40B4-BE49-F238E27FC236}">
                <a16:creationId xmlns:a16="http://schemas.microsoft.com/office/drawing/2014/main" id="{CFB99797-75E3-4AF7-9867-90668EB125ED}"/>
              </a:ext>
            </a:extLst>
          </p:cNvPr>
          <p:cNvSpPr/>
          <p:nvPr/>
        </p:nvSpPr>
        <p:spPr>
          <a:xfrm>
            <a:off x="2696705" y="4432515"/>
            <a:ext cx="2495227" cy="4029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92B1420-6F4C-44B5-96DC-EBD94B6FC0D4}"/>
              </a:ext>
            </a:extLst>
          </p:cNvPr>
          <p:cNvSpPr/>
          <p:nvPr/>
        </p:nvSpPr>
        <p:spPr>
          <a:xfrm>
            <a:off x="294468" y="5005522"/>
            <a:ext cx="2964277" cy="646331"/>
          </a:xfrm>
          <a:prstGeom prst="rect">
            <a:avLst/>
          </a:prstGeom>
          <a:ln>
            <a:solidFill>
              <a:schemeClr val="accent1">
                <a:shade val="50000"/>
              </a:schemeClr>
            </a:solidFill>
          </a:ln>
        </p:spPr>
        <p:txBody>
          <a:bodyPr wrap="square">
            <a:spAutoFit/>
          </a:bodyPr>
          <a:lstStyle/>
          <a:p>
            <a:r>
              <a:rPr lang="ja-JP" altLang="en-US" dirty="0"/>
              <a:t>https://www.d-library.jp/chiyoda/g0101/top/</a:t>
            </a:r>
          </a:p>
        </p:txBody>
      </p:sp>
    </p:spTree>
    <p:extLst>
      <p:ext uri="{BB962C8B-B14F-4D97-AF65-F5344CB8AC3E}">
        <p14:creationId xmlns:p14="http://schemas.microsoft.com/office/powerpoint/2010/main" val="3766520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103024"/>
            <a:ext cx="10704872" cy="974139"/>
          </a:xfrm>
        </p:spPr>
        <p:txBody>
          <a:bodyPr>
            <a:normAutofit fontScale="90000"/>
          </a:bodyPr>
          <a:lstStyle/>
          <a:p>
            <a:r>
              <a:rPr lang="ja-JP" altLang="en-US" sz="4000" dirty="0"/>
              <a:t>５．国内の公共図書館でのリモートサービスの試み</a:t>
            </a:r>
          </a:p>
        </p:txBody>
      </p:sp>
      <p:sp>
        <p:nvSpPr>
          <p:cNvPr id="6" name="コンテンツ プレースホルダー 2"/>
          <p:cNvSpPr>
            <a:spLocks noGrp="1"/>
          </p:cNvSpPr>
          <p:nvPr>
            <p:ph idx="1"/>
          </p:nvPr>
        </p:nvSpPr>
        <p:spPr>
          <a:xfrm>
            <a:off x="216976" y="1165323"/>
            <a:ext cx="11501412" cy="5064996"/>
          </a:xfrm>
        </p:spPr>
        <p:txBody>
          <a:bodyPr>
            <a:normAutofit/>
          </a:bodyPr>
          <a:lstStyle/>
          <a:p>
            <a:pPr marL="0" indent="0">
              <a:buClr>
                <a:srgbClr val="FF0000"/>
              </a:buClr>
              <a:buSzPct val="140000"/>
              <a:buNone/>
            </a:pPr>
            <a:r>
              <a:rPr lang="ja-JP" altLang="en-US" sz="3900" dirty="0">
                <a:latin typeface="ＭＳ Ｐゴシック" panose="020B0600070205080204" pitchFamily="50" charset="-128"/>
              </a:rPr>
              <a:t>リモートサービスの提供の形態</a:t>
            </a:r>
            <a:endParaRPr lang="en-US" altLang="ja-JP" dirty="0">
              <a:latin typeface="ＭＳ Ｐゴシック" panose="020B0600070205080204" pitchFamily="50" charset="-128"/>
            </a:endParaRPr>
          </a:p>
          <a:p>
            <a:pPr marL="514350" indent="-514350">
              <a:buClr>
                <a:srgbClr val="FF0000"/>
              </a:buClr>
              <a:buSzPct val="140000"/>
              <a:buFont typeface="+mj-lt"/>
              <a:buAutoNum type="arabicPeriod" startAt="3"/>
            </a:pPr>
            <a:r>
              <a:rPr lang="ja-JP" altLang="en-US" dirty="0"/>
              <a:t>従来の館内型のイベントであるお話会・読書会などをリモートで提供しているが，登録利用者を対象にしているのではなく，一般公開としている．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58</a:t>
            </a:fld>
            <a:endParaRPr kumimoji="1" lang="ja-JP" altLang="en-US" dirty="0"/>
          </a:p>
        </p:txBody>
      </p:sp>
      <p:sp>
        <p:nvSpPr>
          <p:cNvPr id="3" name="正方形/長方形 2">
            <a:extLst>
              <a:ext uri="{FF2B5EF4-FFF2-40B4-BE49-F238E27FC236}">
                <a16:creationId xmlns:a16="http://schemas.microsoft.com/office/drawing/2014/main" id="{BDC0F39C-BF7A-4154-AA66-E0A61B09EE9A}"/>
              </a:ext>
            </a:extLst>
          </p:cNvPr>
          <p:cNvSpPr/>
          <p:nvPr/>
        </p:nvSpPr>
        <p:spPr>
          <a:xfrm>
            <a:off x="1010530" y="5865368"/>
            <a:ext cx="5644522" cy="646331"/>
          </a:xfrm>
          <a:prstGeom prst="rect">
            <a:avLst/>
          </a:prstGeom>
          <a:solidFill>
            <a:schemeClr val="bg1"/>
          </a:solidFill>
          <a:ln>
            <a:solidFill>
              <a:srgbClr val="FF0000"/>
            </a:solidFill>
          </a:ln>
        </p:spPr>
        <p:txBody>
          <a:bodyPr wrap="square">
            <a:spAutoFit/>
          </a:bodyPr>
          <a:lstStyle/>
          <a:p>
            <a:r>
              <a:rPr lang="ja-JP" altLang="en-US" dirty="0"/>
              <a:t>https://www.youtube.com/channel/UC0R2hM_BB6qDhSRa5m6HjaQ/featured?view_as=subscriber</a:t>
            </a:r>
          </a:p>
        </p:txBody>
      </p:sp>
      <p:pic>
        <p:nvPicPr>
          <p:cNvPr id="7" name="図 6" descr="グラフィカル ユーザー インターフェイス, Web サイト&#10;&#10;自動的に生成された説明">
            <a:extLst>
              <a:ext uri="{FF2B5EF4-FFF2-40B4-BE49-F238E27FC236}">
                <a16:creationId xmlns:a16="http://schemas.microsoft.com/office/drawing/2014/main" id="{00115767-5F05-441F-A04C-AF9581A4B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61" y="2700767"/>
            <a:ext cx="6181439" cy="3038570"/>
          </a:xfrm>
          <a:prstGeom prst="rect">
            <a:avLst/>
          </a:prstGeom>
          <a:ln>
            <a:solidFill>
              <a:schemeClr val="accent1"/>
            </a:solidFill>
          </a:ln>
        </p:spPr>
      </p:pic>
      <p:sp>
        <p:nvSpPr>
          <p:cNvPr id="10" name="正方形/長方形 9">
            <a:extLst>
              <a:ext uri="{FF2B5EF4-FFF2-40B4-BE49-F238E27FC236}">
                <a16:creationId xmlns:a16="http://schemas.microsoft.com/office/drawing/2014/main" id="{EAD6DE0C-356E-4FB5-AAA2-D9ED51B0853A}"/>
              </a:ext>
            </a:extLst>
          </p:cNvPr>
          <p:cNvSpPr/>
          <p:nvPr/>
        </p:nvSpPr>
        <p:spPr>
          <a:xfrm>
            <a:off x="4060556" y="2565947"/>
            <a:ext cx="2594495" cy="1015663"/>
          </a:xfrm>
          <a:prstGeom prst="rect">
            <a:avLst/>
          </a:prstGeom>
          <a:solidFill>
            <a:schemeClr val="bg1"/>
          </a:solidFill>
          <a:ln>
            <a:solidFill>
              <a:schemeClr val="accent1"/>
            </a:solidFill>
          </a:ln>
        </p:spPr>
        <p:txBody>
          <a:bodyPr wrap="square">
            <a:spAutoFit/>
          </a:bodyPr>
          <a:lstStyle/>
          <a:p>
            <a:r>
              <a:rPr lang="ja-JP" altLang="en-US" sz="2000" dirty="0"/>
              <a:t>前橋市立図書館公式</a:t>
            </a:r>
            <a:r>
              <a:rPr lang="en-US" altLang="ja-JP" sz="2000" dirty="0"/>
              <a:t>YouTube</a:t>
            </a:r>
            <a:r>
              <a:rPr lang="ja-JP" altLang="en-US" sz="2000" dirty="0"/>
              <a:t>チャンネル</a:t>
            </a:r>
          </a:p>
          <a:p>
            <a:r>
              <a:rPr lang="en-US" altLang="ja-JP" sz="2000" dirty="0"/>
              <a:t>2020/05/01 </a:t>
            </a:r>
            <a:r>
              <a:rPr lang="ja-JP" altLang="en-US" sz="2000" dirty="0"/>
              <a:t>に登録</a:t>
            </a:r>
          </a:p>
        </p:txBody>
      </p:sp>
      <p:pic>
        <p:nvPicPr>
          <p:cNvPr id="12" name="図 11" descr="グラフィカル ユーザー インターフェイス, Web サイト&#10;&#10;自動的に生成された説明">
            <a:extLst>
              <a:ext uri="{FF2B5EF4-FFF2-40B4-BE49-F238E27FC236}">
                <a16:creationId xmlns:a16="http://schemas.microsoft.com/office/drawing/2014/main" id="{87B902B8-5C34-4E47-AD71-3386182D2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870" y="2565947"/>
            <a:ext cx="4569238" cy="3535013"/>
          </a:xfrm>
          <a:prstGeom prst="rect">
            <a:avLst/>
          </a:prstGeom>
          <a:ln>
            <a:solidFill>
              <a:schemeClr val="accent1"/>
            </a:solidFill>
          </a:ln>
        </p:spPr>
      </p:pic>
      <p:sp>
        <p:nvSpPr>
          <p:cNvPr id="13" name="正方形/長方形 12">
            <a:extLst>
              <a:ext uri="{FF2B5EF4-FFF2-40B4-BE49-F238E27FC236}">
                <a16:creationId xmlns:a16="http://schemas.microsoft.com/office/drawing/2014/main" id="{05DA797B-8B6B-41DA-BB24-296215DE61EF}"/>
              </a:ext>
            </a:extLst>
          </p:cNvPr>
          <p:cNvSpPr/>
          <p:nvPr/>
        </p:nvSpPr>
        <p:spPr>
          <a:xfrm>
            <a:off x="8594734" y="3339802"/>
            <a:ext cx="2717411" cy="461665"/>
          </a:xfrm>
          <a:prstGeom prst="rect">
            <a:avLst/>
          </a:prstGeom>
          <a:solidFill>
            <a:schemeClr val="bg1"/>
          </a:solidFill>
          <a:ln>
            <a:solidFill>
              <a:schemeClr val="accent1"/>
            </a:solidFill>
          </a:ln>
        </p:spPr>
        <p:txBody>
          <a:bodyPr wrap="none">
            <a:spAutoFit/>
          </a:bodyPr>
          <a:lstStyle/>
          <a:p>
            <a:r>
              <a:rPr lang="en-US" altLang="ja-JP" sz="2400" dirty="0">
                <a:solidFill>
                  <a:srgbClr val="030303"/>
                </a:solidFill>
                <a:latin typeface="Roboto"/>
              </a:rPr>
              <a:t>2020/09/07 </a:t>
            </a:r>
            <a:r>
              <a:rPr lang="ja-JP" altLang="en-US" sz="2400" dirty="0">
                <a:solidFill>
                  <a:srgbClr val="030303"/>
                </a:solidFill>
                <a:latin typeface="Roboto"/>
              </a:rPr>
              <a:t>に登録</a:t>
            </a:r>
            <a:endParaRPr lang="ja-JP" altLang="en-US" sz="2400" dirty="0"/>
          </a:p>
        </p:txBody>
      </p:sp>
      <p:sp>
        <p:nvSpPr>
          <p:cNvPr id="14" name="正方形/長方形 13">
            <a:extLst>
              <a:ext uri="{FF2B5EF4-FFF2-40B4-BE49-F238E27FC236}">
                <a16:creationId xmlns:a16="http://schemas.microsoft.com/office/drawing/2014/main" id="{ED567752-515E-4C62-AAAE-C13A77018FEC}"/>
              </a:ext>
            </a:extLst>
          </p:cNvPr>
          <p:cNvSpPr/>
          <p:nvPr/>
        </p:nvSpPr>
        <p:spPr>
          <a:xfrm>
            <a:off x="7331454" y="5647003"/>
            <a:ext cx="3850016" cy="646331"/>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www.youtube.com</a:t>
            </a:r>
            <a:r>
              <a:rPr lang="en-US" altLang="ja-JP" dirty="0"/>
              <a:t>/channel/</a:t>
            </a:r>
            <a:r>
              <a:rPr lang="en-US" altLang="ja-JP" dirty="0" err="1"/>
              <a:t>UCPLgGfzUk9owWp1LXj0uNMA</a:t>
            </a:r>
            <a:r>
              <a:rPr lang="en-US" altLang="ja-JP" dirty="0"/>
              <a:t>/featured</a:t>
            </a:r>
            <a:endParaRPr lang="ja-JP" altLang="en-US" dirty="0"/>
          </a:p>
        </p:txBody>
      </p:sp>
    </p:spTree>
    <p:extLst>
      <p:ext uri="{BB962C8B-B14F-4D97-AF65-F5344CB8AC3E}">
        <p14:creationId xmlns:p14="http://schemas.microsoft.com/office/powerpoint/2010/main" val="18765033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103024"/>
            <a:ext cx="10704872" cy="974139"/>
          </a:xfrm>
        </p:spPr>
        <p:txBody>
          <a:bodyPr>
            <a:normAutofit fontScale="90000"/>
          </a:bodyPr>
          <a:lstStyle/>
          <a:p>
            <a:r>
              <a:rPr lang="ja-JP" altLang="en-US" sz="4000" dirty="0"/>
              <a:t>５．国内の公共図書館でのリモートサービスの試み</a:t>
            </a:r>
          </a:p>
        </p:txBody>
      </p:sp>
      <p:sp>
        <p:nvSpPr>
          <p:cNvPr id="6" name="コンテンツ プレースホルダー 2"/>
          <p:cNvSpPr>
            <a:spLocks noGrp="1"/>
          </p:cNvSpPr>
          <p:nvPr>
            <p:ph idx="1"/>
          </p:nvPr>
        </p:nvSpPr>
        <p:spPr>
          <a:xfrm>
            <a:off x="681925" y="1165324"/>
            <a:ext cx="5997844" cy="4434560"/>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県立長野図書館</a:t>
            </a:r>
            <a:r>
              <a:rPr lang="ja-JP" altLang="en-US" dirty="0"/>
              <a:t>（日本人口約</a:t>
            </a:r>
            <a:r>
              <a:rPr lang="en-US" altLang="ja-JP" dirty="0"/>
              <a:t>1.24</a:t>
            </a:r>
            <a:r>
              <a:rPr lang="ja-JP" altLang="en-US" dirty="0"/>
              <a:t>億人）</a:t>
            </a:r>
            <a:endParaRPr lang="en-US" altLang="ja-JP" dirty="0"/>
          </a:p>
          <a:p>
            <a:pPr>
              <a:buClr>
                <a:srgbClr val="FF0000"/>
              </a:buClr>
              <a:buSzPct val="140000"/>
              <a:buFont typeface="Wingdings" panose="05000000000000000000" pitchFamily="2" charset="2"/>
              <a:buChar char="Ø"/>
            </a:pPr>
            <a:r>
              <a:rPr lang="en-US" altLang="ja-JP" dirty="0"/>
              <a:t>4</a:t>
            </a:r>
            <a:r>
              <a:rPr lang="ja-JP" altLang="en-US" dirty="0"/>
              <a:t>月</a:t>
            </a:r>
            <a:r>
              <a:rPr lang="en-US" altLang="ja-JP" dirty="0"/>
              <a:t>18</a:t>
            </a:r>
            <a:r>
              <a:rPr lang="ja-JP" altLang="en-US" dirty="0"/>
              <a:t>日</a:t>
            </a:r>
            <a:r>
              <a:rPr lang="en-US" altLang="ja-JP" dirty="0"/>
              <a:t>-5</a:t>
            </a:r>
            <a:r>
              <a:rPr lang="ja-JP" altLang="en-US" dirty="0"/>
              <a:t>月</a:t>
            </a:r>
            <a:r>
              <a:rPr lang="en-US" altLang="ja-JP" dirty="0"/>
              <a:t>15</a:t>
            </a:r>
            <a:r>
              <a:rPr lang="ja-JP" altLang="en-US" dirty="0"/>
              <a:t>日閉館</a:t>
            </a:r>
            <a:endParaRPr lang="en-US" altLang="ja-JP" dirty="0"/>
          </a:p>
          <a:p>
            <a:pPr>
              <a:buClr>
                <a:srgbClr val="FF0000"/>
              </a:buClr>
              <a:buSzPct val="140000"/>
              <a:buFont typeface="Wingdings" panose="05000000000000000000" pitchFamily="2" charset="2"/>
              <a:buChar char="Ø"/>
            </a:pPr>
            <a:r>
              <a:rPr lang="ja-JP" altLang="en-US" dirty="0"/>
              <a:t>「信州・学び創造ラボ」で</a:t>
            </a:r>
            <a:r>
              <a:rPr lang="en-US" altLang="ja-JP" dirty="0"/>
              <a:t>5</a:t>
            </a:r>
            <a:r>
              <a:rPr lang="ja-JP" altLang="en-US" dirty="0"/>
              <a:t>月から</a:t>
            </a:r>
            <a:r>
              <a:rPr lang="en-US" altLang="ja-JP" dirty="0"/>
              <a:t>Zoom</a:t>
            </a:r>
            <a:r>
              <a:rPr lang="ja-JP" altLang="en-US" dirty="0"/>
              <a:t>でのオンラインカフェ開催．</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59</a:t>
            </a:fld>
            <a:endParaRPr kumimoji="1" lang="ja-JP" altLang="en-US" dirty="0"/>
          </a:p>
        </p:txBody>
      </p:sp>
      <p:sp>
        <p:nvSpPr>
          <p:cNvPr id="7" name="正方形/長方形 6">
            <a:extLst>
              <a:ext uri="{FF2B5EF4-FFF2-40B4-BE49-F238E27FC236}">
                <a16:creationId xmlns:a16="http://schemas.microsoft.com/office/drawing/2014/main" id="{3EDC5F7A-8A40-4C47-B5AE-DCF1E45CDB86}"/>
              </a:ext>
            </a:extLst>
          </p:cNvPr>
          <p:cNvSpPr>
            <a:spLocks noChangeAspect="1"/>
          </p:cNvSpPr>
          <p:nvPr/>
        </p:nvSpPr>
        <p:spPr>
          <a:xfrm>
            <a:off x="4527488" y="5885980"/>
            <a:ext cx="6370359" cy="369332"/>
          </a:xfrm>
          <a:prstGeom prst="rect">
            <a:avLst/>
          </a:prstGeom>
          <a:solidFill>
            <a:schemeClr val="tx1">
              <a:lumMod val="95000"/>
              <a:lumOff val="5000"/>
            </a:schemeClr>
          </a:solidFill>
        </p:spPr>
        <p:txBody>
          <a:bodyPr wrap="squar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/news/special/coronavirus/data-all/</a:t>
            </a:r>
            <a:endParaRPr lang="ja-JP" altLang="en-US" dirty="0">
              <a:solidFill>
                <a:srgbClr val="FFFFFF"/>
              </a:solidFill>
            </a:endParaRPr>
          </a:p>
        </p:txBody>
      </p:sp>
      <p:pic>
        <p:nvPicPr>
          <p:cNvPr id="12" name="図 11">
            <a:extLst>
              <a:ext uri="{FF2B5EF4-FFF2-40B4-BE49-F238E27FC236}">
                <a16:creationId xmlns:a16="http://schemas.microsoft.com/office/drawing/2014/main" id="{EEBC7E0F-AB7A-4C80-B02E-DD3CE26D8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678" y="1451420"/>
            <a:ext cx="5624322" cy="2533269"/>
          </a:xfrm>
          <a:prstGeom prst="rect">
            <a:avLst/>
          </a:prstGeom>
        </p:spPr>
      </p:pic>
      <p:sp>
        <p:nvSpPr>
          <p:cNvPr id="14" name="四角形吹き出し 8">
            <a:extLst>
              <a:ext uri="{FF2B5EF4-FFF2-40B4-BE49-F238E27FC236}">
                <a16:creationId xmlns:a16="http://schemas.microsoft.com/office/drawing/2014/main" id="{EEC3E69C-8131-4729-8019-9865FEC38E44}"/>
              </a:ext>
            </a:extLst>
          </p:cNvPr>
          <p:cNvSpPr/>
          <p:nvPr/>
        </p:nvSpPr>
        <p:spPr>
          <a:xfrm>
            <a:off x="6725357" y="928205"/>
            <a:ext cx="3776485" cy="52322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8F4F129-1D12-469D-AEFE-E7E8A256929D}"/>
              </a:ext>
            </a:extLst>
          </p:cNvPr>
          <p:cNvSpPr/>
          <p:nvPr/>
        </p:nvSpPr>
        <p:spPr>
          <a:xfrm>
            <a:off x="7206849" y="928205"/>
            <a:ext cx="2963918" cy="523220"/>
          </a:xfrm>
          <a:prstGeom prst="rect">
            <a:avLst/>
          </a:prstGeom>
        </p:spPr>
        <p:txBody>
          <a:bodyPr wrap="square">
            <a:spAutoFit/>
          </a:bodyPr>
          <a:lstStyle/>
          <a:p>
            <a:r>
              <a:rPr lang="zh-TW" altLang="en-US" sz="2800" dirty="0"/>
              <a:t>県立長野図書館</a:t>
            </a:r>
            <a:endParaRPr lang="ja-JP" altLang="en-US" sz="2800" dirty="0"/>
          </a:p>
        </p:txBody>
      </p:sp>
      <p:grpSp>
        <p:nvGrpSpPr>
          <p:cNvPr id="16" name="グループ化 15">
            <a:extLst>
              <a:ext uri="{FF2B5EF4-FFF2-40B4-BE49-F238E27FC236}">
                <a16:creationId xmlns:a16="http://schemas.microsoft.com/office/drawing/2014/main" id="{7B0445AB-A0C7-4E88-B70C-AB157FBA4DE4}"/>
              </a:ext>
            </a:extLst>
          </p:cNvPr>
          <p:cNvGrpSpPr/>
          <p:nvPr/>
        </p:nvGrpSpPr>
        <p:grpSpPr>
          <a:xfrm>
            <a:off x="907009" y="3887598"/>
            <a:ext cx="10704875" cy="1947863"/>
            <a:chOff x="653124" y="2685028"/>
            <a:chExt cx="10704875" cy="1947863"/>
          </a:xfrm>
        </p:grpSpPr>
        <p:pic>
          <p:nvPicPr>
            <p:cNvPr id="17" name="図 16" descr="グラフ, ヒストグラム&#10;&#10;自動的に生成された説明">
              <a:extLst>
                <a:ext uri="{FF2B5EF4-FFF2-40B4-BE49-F238E27FC236}">
                  <a16:creationId xmlns:a16="http://schemas.microsoft.com/office/drawing/2014/main" id="{A4DE7D7D-44B7-4583-8BDC-DD3BB84FC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24" y="2685028"/>
              <a:ext cx="3795713" cy="1947863"/>
            </a:xfrm>
            <a:prstGeom prst="rect">
              <a:avLst/>
            </a:prstGeom>
          </p:spPr>
        </p:pic>
        <p:pic>
          <p:nvPicPr>
            <p:cNvPr id="18" name="図 17" descr="グラフ, ヒストグラム&#10;&#10;自動的に生成された説明">
              <a:extLst>
                <a:ext uri="{FF2B5EF4-FFF2-40B4-BE49-F238E27FC236}">
                  <a16:creationId xmlns:a16="http://schemas.microsoft.com/office/drawing/2014/main" id="{B85167C9-999A-4B22-B5A2-BC92044BB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837" y="2799328"/>
              <a:ext cx="3614738" cy="1833563"/>
            </a:xfrm>
            <a:prstGeom prst="rect">
              <a:avLst/>
            </a:prstGeom>
          </p:spPr>
        </p:pic>
        <p:pic>
          <p:nvPicPr>
            <p:cNvPr id="19" name="図 18" descr="グラフ, ヒストグラム&#10;&#10;自動的に生成された説明">
              <a:extLst>
                <a:ext uri="{FF2B5EF4-FFF2-40B4-BE49-F238E27FC236}">
                  <a16:creationId xmlns:a16="http://schemas.microsoft.com/office/drawing/2014/main" id="{56E55572-F3C1-4147-8B27-8B84D662A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036" y="2818378"/>
              <a:ext cx="3509963" cy="1814513"/>
            </a:xfrm>
            <a:prstGeom prst="rect">
              <a:avLst/>
            </a:prstGeom>
          </p:spPr>
        </p:pic>
      </p:grpSp>
    </p:spTree>
    <p:extLst>
      <p:ext uri="{BB962C8B-B14F-4D97-AF65-F5344CB8AC3E}">
        <p14:creationId xmlns:p14="http://schemas.microsoft.com/office/powerpoint/2010/main" val="374077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a:bodyPr>
          <a:lstStyle/>
          <a:p>
            <a:pPr>
              <a:buClr>
                <a:srgbClr val="FF0000"/>
              </a:buClr>
              <a:buSzPct val="140000"/>
              <a:buFont typeface="Wingdings" panose="05000000000000000000" pitchFamily="2" charset="2"/>
              <a:buChar char="Ø"/>
            </a:pPr>
            <a:r>
              <a:rPr lang="ja-JP" altLang="en-US" dirty="0"/>
              <a:t>中国のコロナウイルス新規感染者数の推移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3</a:t>
            </a:r>
            <a:r>
              <a:rPr lang="ja-JP" altLang="en-US" dirty="0"/>
              <a:t>日データ　</a:t>
            </a:r>
            <a:r>
              <a:rPr lang="en-US" altLang="ja-JP" dirty="0"/>
              <a:t>NHK</a:t>
            </a:r>
            <a:r>
              <a:rPr lang="ja-JP" altLang="en-US" dirty="0"/>
              <a:t>作成）　　中国では感染の拡大が抑制できている。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882152" y="5747130"/>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grpSp>
        <p:nvGrpSpPr>
          <p:cNvPr id="11" name="グループ化 10">
            <a:extLst>
              <a:ext uri="{FF2B5EF4-FFF2-40B4-BE49-F238E27FC236}">
                <a16:creationId xmlns:a16="http://schemas.microsoft.com/office/drawing/2014/main" id="{55EC65B3-A582-40B7-97E2-DDE3DDFE6B3D}"/>
              </a:ext>
            </a:extLst>
          </p:cNvPr>
          <p:cNvGrpSpPr/>
          <p:nvPr/>
        </p:nvGrpSpPr>
        <p:grpSpPr>
          <a:xfrm>
            <a:off x="647404" y="1936503"/>
            <a:ext cx="10895502" cy="3800475"/>
            <a:chOff x="647404" y="2220857"/>
            <a:chExt cx="10895502" cy="3800475"/>
          </a:xfrm>
        </p:grpSpPr>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D14A0FB7-3761-4213-887F-2171589BD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04" y="2220857"/>
              <a:ext cx="9077325" cy="3800475"/>
            </a:xfrm>
            <a:prstGeom prst="rect">
              <a:avLst/>
            </a:prstGeom>
          </p:spPr>
        </p:pic>
        <p:pic>
          <p:nvPicPr>
            <p:cNvPr id="9" name="図 8" descr="グラフ が含まれている画像&#10;&#10;自動的に生成された説明">
              <a:extLst>
                <a:ext uri="{FF2B5EF4-FFF2-40B4-BE49-F238E27FC236}">
                  <a16:creationId xmlns:a16="http://schemas.microsoft.com/office/drawing/2014/main" id="{1833C11C-3C96-4EA4-97E5-8B3B541E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231" y="3390374"/>
              <a:ext cx="1971675" cy="2390775"/>
            </a:xfrm>
            <a:prstGeom prst="rect">
              <a:avLst/>
            </a:prstGeom>
          </p:spPr>
        </p:pic>
      </p:grpSp>
    </p:spTree>
    <p:extLst>
      <p:ext uri="{BB962C8B-B14F-4D97-AF65-F5344CB8AC3E}">
        <p14:creationId xmlns:p14="http://schemas.microsoft.com/office/powerpoint/2010/main" val="3918261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81925" y="1165324"/>
            <a:ext cx="4029560" cy="4434560"/>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県立長野図書館</a:t>
            </a:r>
            <a:r>
              <a:rPr lang="ja-JP" altLang="en-US" dirty="0"/>
              <a:t>（日本人口約</a:t>
            </a:r>
            <a:r>
              <a:rPr lang="en-US" altLang="ja-JP" dirty="0"/>
              <a:t>1.24</a:t>
            </a:r>
            <a:r>
              <a:rPr lang="ja-JP" altLang="en-US" dirty="0"/>
              <a:t>億人）</a:t>
            </a:r>
            <a:endParaRPr lang="en-US" altLang="ja-JP" dirty="0"/>
          </a:p>
          <a:p>
            <a:pPr>
              <a:buClr>
                <a:srgbClr val="FF0000"/>
              </a:buClr>
              <a:buSzPct val="140000"/>
              <a:buFont typeface="Wingdings" panose="05000000000000000000" pitchFamily="2" charset="2"/>
              <a:buChar char="Ø"/>
            </a:pPr>
            <a:r>
              <a:rPr lang="en-US" altLang="ja-JP" dirty="0"/>
              <a:t>6</a:t>
            </a:r>
            <a:r>
              <a:rPr lang="ja-JP" altLang="en-US" dirty="0"/>
              <a:t>月に</a:t>
            </a:r>
            <a:r>
              <a:rPr lang="en-US" altLang="ja-JP" dirty="0"/>
              <a:t>YouTube</a:t>
            </a:r>
            <a:r>
              <a:rPr lang="ja-JP" altLang="en-US" dirty="0"/>
              <a:t>に公式チャンネル「県立長野図書館」を開設</a:t>
            </a:r>
          </a:p>
          <a:p>
            <a:pPr>
              <a:buClr>
                <a:srgbClr val="FF0000"/>
              </a:buClr>
              <a:buSzPct val="140000"/>
              <a:buFont typeface="Wingdings" panose="05000000000000000000" pitchFamily="2" charset="2"/>
              <a:buChar char="Ø"/>
            </a:pPr>
            <a:r>
              <a:rPr lang="ja-JP" altLang="en-US" dirty="0"/>
              <a:t>「信州・学び創造ラボ」を</a:t>
            </a:r>
            <a:r>
              <a:rPr lang="en-US" altLang="ja-JP" dirty="0"/>
              <a:t>6</a:t>
            </a:r>
            <a:r>
              <a:rPr lang="ja-JP" altLang="en-US" dirty="0"/>
              <a:t>月</a:t>
            </a:r>
            <a:r>
              <a:rPr lang="en-US" altLang="ja-JP" dirty="0"/>
              <a:t>16</a:t>
            </a:r>
            <a:r>
              <a:rPr lang="ja-JP" altLang="en-US" dirty="0"/>
              <a:t>日（火）より再開</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60</a:t>
            </a:fld>
            <a:endParaRPr kumimoji="1" lang="ja-JP" altLang="en-US" dirty="0"/>
          </a:p>
        </p:txBody>
      </p:sp>
      <p:pic>
        <p:nvPicPr>
          <p:cNvPr id="14" name="図 13" descr="タイムライン&#10;&#10;自動的に生成された説明">
            <a:extLst>
              <a:ext uri="{FF2B5EF4-FFF2-40B4-BE49-F238E27FC236}">
                <a16:creationId xmlns:a16="http://schemas.microsoft.com/office/drawing/2014/main" id="{B39B3A89-EBF3-4962-B9C3-B98D7FFC8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659" y="928687"/>
            <a:ext cx="6143625" cy="5610225"/>
          </a:xfrm>
          <a:prstGeom prst="rect">
            <a:avLst/>
          </a:prstGeom>
        </p:spPr>
      </p:pic>
      <p:sp>
        <p:nvSpPr>
          <p:cNvPr id="16" name="正方形/長方形 15">
            <a:extLst>
              <a:ext uri="{FF2B5EF4-FFF2-40B4-BE49-F238E27FC236}">
                <a16:creationId xmlns:a16="http://schemas.microsoft.com/office/drawing/2014/main" id="{6BCA15EC-04E9-4E47-B243-7715589F8C9D}"/>
              </a:ext>
            </a:extLst>
          </p:cNvPr>
          <p:cNvSpPr/>
          <p:nvPr/>
        </p:nvSpPr>
        <p:spPr>
          <a:xfrm>
            <a:off x="493751" y="5688045"/>
            <a:ext cx="4217734" cy="646331"/>
          </a:xfrm>
          <a:prstGeom prst="rect">
            <a:avLst/>
          </a:prstGeom>
          <a:solidFill>
            <a:schemeClr val="bg1"/>
          </a:solidFill>
          <a:ln>
            <a:solidFill>
              <a:schemeClr val="tx1"/>
            </a:solidFill>
          </a:ln>
        </p:spPr>
        <p:txBody>
          <a:bodyPr wrap="square">
            <a:spAutoFit/>
          </a:bodyPr>
          <a:lstStyle/>
          <a:p>
            <a:r>
              <a:rPr lang="en-US" altLang="ja-JP" dirty="0"/>
              <a:t>https://</a:t>
            </a:r>
            <a:r>
              <a:rPr lang="en-US" altLang="ja-JP" dirty="0" err="1"/>
              <a:t>www.knowledge.pref.nagano.lg.jp</a:t>
            </a:r>
            <a:r>
              <a:rPr lang="en-US" altLang="ja-JP" dirty="0"/>
              <a:t>/guidance/</a:t>
            </a:r>
            <a:r>
              <a:rPr lang="en-US" altLang="ja-JP" dirty="0" err="1"/>
              <a:t>atsumaritai</a:t>
            </a:r>
            <a:r>
              <a:rPr lang="en-US" altLang="ja-JP" dirty="0"/>
              <a:t>/</a:t>
            </a:r>
            <a:r>
              <a:rPr lang="en-US" altLang="ja-JP" dirty="0" err="1"/>
              <a:t>manabilabo.html</a:t>
            </a:r>
            <a:endParaRPr lang="ja-JP" altLang="en-US" dirty="0"/>
          </a:p>
        </p:txBody>
      </p:sp>
      <p:sp>
        <p:nvSpPr>
          <p:cNvPr id="19" name="タイトル 1">
            <a:extLst>
              <a:ext uri="{FF2B5EF4-FFF2-40B4-BE49-F238E27FC236}">
                <a16:creationId xmlns:a16="http://schemas.microsoft.com/office/drawing/2014/main" id="{777AFA31-6E20-4C3A-9C64-3F52771A8606}"/>
              </a:ext>
            </a:extLst>
          </p:cNvPr>
          <p:cNvSpPr>
            <a:spLocks noGrp="1"/>
          </p:cNvSpPr>
          <p:nvPr>
            <p:ph type="title"/>
          </p:nvPr>
        </p:nvSpPr>
        <p:spPr>
          <a:xfrm>
            <a:off x="648928" y="103024"/>
            <a:ext cx="10704872" cy="974139"/>
          </a:xfrm>
        </p:spPr>
        <p:txBody>
          <a:bodyPr>
            <a:normAutofit fontScale="90000"/>
          </a:bodyPr>
          <a:lstStyle/>
          <a:p>
            <a:r>
              <a:rPr lang="ja-JP" altLang="en-US" sz="4000" dirty="0"/>
              <a:t>５．国内の公共図書館でのリモートサービスの試み</a:t>
            </a:r>
          </a:p>
        </p:txBody>
      </p:sp>
    </p:spTree>
    <p:extLst>
      <p:ext uri="{BB962C8B-B14F-4D97-AF65-F5344CB8AC3E}">
        <p14:creationId xmlns:p14="http://schemas.microsoft.com/office/powerpoint/2010/main" val="3678984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猫, 座る, 食品 が含まれている画像&#10;&#10;自動的に生成された説明">
            <a:extLst>
              <a:ext uri="{FF2B5EF4-FFF2-40B4-BE49-F238E27FC236}">
                <a16:creationId xmlns:a16="http://schemas.microsoft.com/office/drawing/2014/main" id="{FC99D941-2B93-4A6D-8785-FADC3F827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823" y="2852557"/>
            <a:ext cx="5755100" cy="3401663"/>
          </a:xfrm>
          <a:prstGeom prst="rect">
            <a:avLst/>
          </a:prstGeom>
        </p:spPr>
      </p:pic>
      <p:sp>
        <p:nvSpPr>
          <p:cNvPr id="6" name="コンテンツ プレースホルダー 2"/>
          <p:cNvSpPr>
            <a:spLocks noGrp="1"/>
          </p:cNvSpPr>
          <p:nvPr>
            <p:ph idx="1"/>
          </p:nvPr>
        </p:nvSpPr>
        <p:spPr>
          <a:xfrm>
            <a:off x="681925" y="1165324"/>
            <a:ext cx="4029560" cy="4434560"/>
          </a:xfrm>
        </p:spPr>
        <p:txBody>
          <a:bodyPr>
            <a:normAutofit/>
          </a:bodyPr>
          <a:lstStyle/>
          <a:p>
            <a:pPr marL="0" indent="0">
              <a:buClr>
                <a:srgbClr val="FF0000"/>
              </a:buClr>
              <a:buSzPct val="140000"/>
              <a:buNone/>
            </a:pPr>
            <a:r>
              <a:rPr lang="zh-TW" altLang="en-US" dirty="0">
                <a:latin typeface="ＭＳ Ｐゴシック" panose="020B0600070205080204" pitchFamily="50" charset="-128"/>
                <a:ea typeface="ＭＳ Ｐゴシック" panose="020B0600070205080204" pitchFamily="50" charset="-128"/>
              </a:rPr>
              <a:t>県立長野図書館</a:t>
            </a:r>
            <a:r>
              <a:rPr lang="ja-JP" altLang="en-US" dirty="0"/>
              <a:t>（日本人口約</a:t>
            </a:r>
            <a:r>
              <a:rPr lang="en-US" altLang="ja-JP" dirty="0"/>
              <a:t>1.24</a:t>
            </a:r>
            <a:r>
              <a:rPr lang="ja-JP" altLang="en-US" dirty="0"/>
              <a:t>億人）</a:t>
            </a:r>
            <a:endParaRPr lang="en-US" altLang="ja-JP" dirty="0"/>
          </a:p>
          <a:p>
            <a:pPr>
              <a:buClr>
                <a:srgbClr val="FF0000"/>
              </a:buClr>
              <a:buSzPct val="140000"/>
              <a:buFont typeface="Wingdings" panose="05000000000000000000" pitchFamily="2" charset="2"/>
              <a:buChar char="Ø"/>
            </a:pPr>
            <a:r>
              <a:rPr lang="en-US" altLang="ja-JP" dirty="0"/>
              <a:t>6</a:t>
            </a:r>
            <a:r>
              <a:rPr lang="ja-JP" altLang="en-US" dirty="0"/>
              <a:t>月に</a:t>
            </a:r>
            <a:r>
              <a:rPr lang="en-US" altLang="ja-JP" dirty="0"/>
              <a:t>YouTube</a:t>
            </a:r>
            <a:r>
              <a:rPr lang="ja-JP" altLang="en-US" dirty="0"/>
              <a:t>に公式チャンネル「県立長野図書館」を開設</a:t>
            </a:r>
          </a:p>
          <a:p>
            <a:pPr>
              <a:buClr>
                <a:srgbClr val="FF0000"/>
              </a:buClr>
              <a:buSzPct val="140000"/>
              <a:buFont typeface="Wingdings" panose="05000000000000000000" pitchFamily="2" charset="2"/>
              <a:buChar char="Ø"/>
            </a:pPr>
            <a:r>
              <a:rPr lang="ja-JP" altLang="en-US" dirty="0"/>
              <a:t>「信州・学び創造ラボ」を</a:t>
            </a:r>
            <a:r>
              <a:rPr lang="en-US" altLang="ja-JP" dirty="0"/>
              <a:t>6</a:t>
            </a:r>
            <a:r>
              <a:rPr lang="ja-JP" altLang="en-US" dirty="0"/>
              <a:t>月</a:t>
            </a:r>
            <a:r>
              <a:rPr lang="en-US" altLang="ja-JP" dirty="0"/>
              <a:t>16</a:t>
            </a:r>
            <a:r>
              <a:rPr lang="ja-JP" altLang="en-US" dirty="0"/>
              <a:t>日（火）より再開</a:t>
            </a:r>
            <a:endParaRPr lang="en-US" altLang="ja-JP" dirty="0"/>
          </a:p>
          <a:p>
            <a:pPr>
              <a:buClr>
                <a:srgbClr val="FF0000"/>
              </a:buClr>
              <a:buSzPct val="140000"/>
              <a:buFont typeface="Wingdings" panose="05000000000000000000" pitchFamily="2" charset="2"/>
              <a:buChar char="Ø"/>
            </a:pPr>
            <a:r>
              <a:rPr lang="ja-JP" altLang="en-US" dirty="0"/>
              <a:t>時間制限開館．</a:t>
            </a:r>
            <a:r>
              <a:rPr lang="en-US" altLang="ja-JP" dirty="0"/>
              <a:t>9</a:t>
            </a:r>
            <a:r>
              <a:rPr lang="ja-JP" altLang="en-US" dirty="0"/>
              <a:t>月のメイカースペース関連イベントは</a:t>
            </a:r>
            <a:r>
              <a:rPr lang="en-US" altLang="ja-JP" dirty="0"/>
              <a:t>3</a:t>
            </a:r>
            <a:r>
              <a:rPr lang="ja-JP" altLang="en-US" dirty="0"/>
              <a:t>回（館内で）</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61</a:t>
            </a:fld>
            <a:endParaRPr kumimoji="1" lang="ja-JP" altLang="en-US" dirty="0"/>
          </a:p>
        </p:txBody>
      </p:sp>
      <p:pic>
        <p:nvPicPr>
          <p:cNvPr id="5" name="図 4" descr="屋内, 部屋, 暮らし, テーブル が含まれている画像&#10;&#10;自動的に生成された説明">
            <a:extLst>
              <a:ext uri="{FF2B5EF4-FFF2-40B4-BE49-F238E27FC236}">
                <a16:creationId xmlns:a16="http://schemas.microsoft.com/office/drawing/2014/main" id="{AD70110A-E1A5-4DC2-A7DC-51AC7AD7B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009" y="851978"/>
            <a:ext cx="5876925" cy="2905125"/>
          </a:xfrm>
          <a:prstGeom prst="rect">
            <a:avLst/>
          </a:prstGeom>
        </p:spPr>
      </p:pic>
      <p:sp>
        <p:nvSpPr>
          <p:cNvPr id="9" name="正方形/長方形 8">
            <a:extLst>
              <a:ext uri="{FF2B5EF4-FFF2-40B4-BE49-F238E27FC236}">
                <a16:creationId xmlns:a16="http://schemas.microsoft.com/office/drawing/2014/main" id="{5D66426D-6C5B-435F-B56A-BF153BDEB0AC}"/>
              </a:ext>
            </a:extLst>
          </p:cNvPr>
          <p:cNvSpPr/>
          <p:nvPr/>
        </p:nvSpPr>
        <p:spPr>
          <a:xfrm>
            <a:off x="1265502" y="5599884"/>
            <a:ext cx="3445983" cy="654336"/>
          </a:xfrm>
          <a:prstGeom prst="rect">
            <a:avLst/>
          </a:prstGeom>
          <a:solidFill>
            <a:schemeClr val="bg1"/>
          </a:solidFill>
          <a:ln>
            <a:solidFill>
              <a:schemeClr val="tx1"/>
            </a:solidFill>
          </a:ln>
        </p:spPr>
        <p:txBody>
          <a:bodyPr wrap="square">
            <a:spAutoFit/>
          </a:bodyPr>
          <a:lstStyle/>
          <a:p>
            <a:r>
              <a:rPr lang="ja-JP" altLang="en-US" dirty="0"/>
              <a:t>https://www.facebook.com/events/990438408106872/</a:t>
            </a:r>
          </a:p>
        </p:txBody>
      </p:sp>
      <p:sp>
        <p:nvSpPr>
          <p:cNvPr id="10" name="正方形/長方形 9">
            <a:extLst>
              <a:ext uri="{FF2B5EF4-FFF2-40B4-BE49-F238E27FC236}">
                <a16:creationId xmlns:a16="http://schemas.microsoft.com/office/drawing/2014/main" id="{DD52CB90-2186-4C2F-A9DE-ADFC635EDA0B}"/>
              </a:ext>
            </a:extLst>
          </p:cNvPr>
          <p:cNvSpPr/>
          <p:nvPr/>
        </p:nvSpPr>
        <p:spPr>
          <a:xfrm>
            <a:off x="5858359" y="3433937"/>
            <a:ext cx="4246536" cy="646331"/>
          </a:xfrm>
          <a:prstGeom prst="rect">
            <a:avLst/>
          </a:prstGeom>
          <a:solidFill>
            <a:schemeClr val="bg1"/>
          </a:solidFill>
        </p:spPr>
        <p:txBody>
          <a:bodyPr wrap="square">
            <a:spAutoFit/>
          </a:bodyPr>
          <a:lstStyle/>
          <a:p>
            <a:r>
              <a:rPr lang="ja-JP" altLang="en-US" dirty="0"/>
              <a:t>https://www.knowledge.pref.nagano.lg.jp/guidance/atsumaritai/manabilabo.html</a:t>
            </a:r>
          </a:p>
        </p:txBody>
      </p:sp>
      <p:sp>
        <p:nvSpPr>
          <p:cNvPr id="15" name="タイトル 1">
            <a:extLst>
              <a:ext uri="{FF2B5EF4-FFF2-40B4-BE49-F238E27FC236}">
                <a16:creationId xmlns:a16="http://schemas.microsoft.com/office/drawing/2014/main" id="{003D0E5B-B418-48E1-BD13-248B9C9DAD60}"/>
              </a:ext>
            </a:extLst>
          </p:cNvPr>
          <p:cNvSpPr>
            <a:spLocks noGrp="1"/>
          </p:cNvSpPr>
          <p:nvPr>
            <p:ph type="title"/>
          </p:nvPr>
        </p:nvSpPr>
        <p:spPr>
          <a:xfrm>
            <a:off x="648928" y="103024"/>
            <a:ext cx="10704872" cy="974139"/>
          </a:xfrm>
        </p:spPr>
        <p:txBody>
          <a:bodyPr>
            <a:normAutofit fontScale="90000"/>
          </a:bodyPr>
          <a:lstStyle/>
          <a:p>
            <a:r>
              <a:rPr lang="ja-JP" altLang="en-US" sz="4000" dirty="0"/>
              <a:t>５．国内の公共図書館でのリモートサービスの試み</a:t>
            </a:r>
          </a:p>
        </p:txBody>
      </p:sp>
    </p:spTree>
    <p:extLst>
      <p:ext uri="{BB962C8B-B14F-4D97-AF65-F5344CB8AC3E}">
        <p14:creationId xmlns:p14="http://schemas.microsoft.com/office/powerpoint/2010/main" val="40469213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103024"/>
            <a:ext cx="10704872" cy="974139"/>
          </a:xfrm>
        </p:spPr>
        <p:txBody>
          <a:bodyPr>
            <a:normAutofit/>
          </a:bodyPr>
          <a:lstStyle/>
          <a:p>
            <a:r>
              <a:rPr lang="ja-JP" altLang="en-US" sz="4000" dirty="0"/>
              <a:t>６．公共図書館リモートサービスの今後の可能性</a:t>
            </a:r>
          </a:p>
        </p:txBody>
      </p:sp>
      <p:sp>
        <p:nvSpPr>
          <p:cNvPr id="6" name="コンテンツ プレースホルダー 2"/>
          <p:cNvSpPr>
            <a:spLocks noGrp="1"/>
          </p:cNvSpPr>
          <p:nvPr>
            <p:ph idx="1"/>
          </p:nvPr>
        </p:nvSpPr>
        <p:spPr>
          <a:xfrm>
            <a:off x="681923" y="1165323"/>
            <a:ext cx="10321873" cy="5064996"/>
          </a:xfrm>
        </p:spPr>
        <p:txBody>
          <a:bodyPr>
            <a:normAutofit/>
          </a:bodyPr>
          <a:lstStyle/>
          <a:p>
            <a:pPr marL="0" indent="0">
              <a:buClr>
                <a:srgbClr val="FF0000"/>
              </a:buClr>
              <a:buSzPct val="140000"/>
              <a:buNone/>
            </a:pPr>
            <a:r>
              <a:rPr lang="ja-JP" altLang="en-US" sz="3900" dirty="0">
                <a:latin typeface="ＭＳ Ｐゴシック" panose="020B0600070205080204" pitchFamily="50" charset="-128"/>
              </a:rPr>
              <a:t>リモートサービスの提供の形態</a:t>
            </a:r>
            <a:endParaRPr lang="en-US" altLang="ja-JP" sz="3900" dirty="0">
              <a:latin typeface="ＭＳ Ｐゴシック" panose="020B0600070205080204" pitchFamily="50" charset="-128"/>
            </a:endParaRPr>
          </a:p>
          <a:p>
            <a:pPr marL="0" indent="0">
              <a:buClr>
                <a:srgbClr val="FF0000"/>
              </a:buClr>
              <a:buSzPct val="140000"/>
              <a:buNone/>
            </a:pPr>
            <a:endParaRPr lang="en-US" altLang="ja-JP" dirty="0">
              <a:latin typeface="ＭＳ Ｐゴシック" panose="020B0600070205080204" pitchFamily="50" charset="-128"/>
            </a:endParaRPr>
          </a:p>
          <a:p>
            <a:pPr marL="514350" indent="-514350">
              <a:buClr>
                <a:srgbClr val="FF0000"/>
              </a:buClr>
              <a:buSzPct val="140000"/>
              <a:buFont typeface="+mj-lt"/>
              <a:buAutoNum type="arabicPeriod"/>
            </a:pPr>
            <a:r>
              <a:rPr lang="ja-JP" altLang="en-US" dirty="0"/>
              <a:t>従来の館内型のイベントと同様に，</a:t>
            </a:r>
            <a:r>
              <a:rPr lang="ja-JP" altLang="en-US" dirty="0">
                <a:highlight>
                  <a:srgbClr val="FFFF00"/>
                </a:highlight>
              </a:rPr>
              <a:t>図書館の登録利用者を対象に館内型と同等の内容のリモートイベントを事前登録</a:t>
            </a:r>
            <a:r>
              <a:rPr lang="ja-JP" altLang="en-US" dirty="0"/>
              <a:t>により</a:t>
            </a:r>
            <a:r>
              <a:rPr lang="en-US" altLang="ja-JP" dirty="0" err="1"/>
              <a:t>Zoom,Facebook</a:t>
            </a:r>
            <a:r>
              <a:rPr lang="en-US" altLang="ja-JP" dirty="0"/>
              <a:t> Live, </a:t>
            </a:r>
            <a:r>
              <a:rPr lang="en-US" altLang="ja-JP" dirty="0" err="1"/>
              <a:t>Youtube</a:t>
            </a:r>
            <a:r>
              <a:rPr lang="ja-JP" altLang="en-US" dirty="0"/>
              <a:t>などを利用してリアルタイムあるいは動画を提供して実施</a:t>
            </a:r>
            <a:endParaRPr lang="en-US" altLang="ja-JP" dirty="0"/>
          </a:p>
          <a:p>
            <a:pPr marL="514350" indent="-514350">
              <a:buClr>
                <a:srgbClr val="FF0000"/>
              </a:buClr>
              <a:buSzPct val="140000"/>
              <a:buFont typeface="+mj-lt"/>
              <a:buAutoNum type="arabicPeriod"/>
            </a:pPr>
            <a:r>
              <a:rPr lang="ja-JP" altLang="en-US" dirty="0"/>
              <a:t>従来から提供している</a:t>
            </a:r>
            <a:r>
              <a:rPr lang="ja-JP" altLang="en-US" dirty="0">
                <a:highlight>
                  <a:srgbClr val="FFFF00"/>
                </a:highlight>
              </a:rPr>
              <a:t>電子書籍などを拡充</a:t>
            </a:r>
            <a:r>
              <a:rPr lang="ja-JP" altLang="en-US" dirty="0"/>
              <a:t>あるいは利用の促進をしている</a:t>
            </a:r>
            <a:endParaRPr lang="en-US" altLang="ja-JP" dirty="0"/>
          </a:p>
          <a:p>
            <a:pPr marL="514350" indent="-514350">
              <a:buClr>
                <a:srgbClr val="FF0000"/>
              </a:buClr>
              <a:buSzPct val="140000"/>
              <a:buFont typeface="+mj-lt"/>
              <a:buAutoNum type="arabicPeriod"/>
            </a:pPr>
            <a:r>
              <a:rPr lang="ja-JP" altLang="en-US" dirty="0"/>
              <a:t>従来の館内型のイベントであるお話会などをリモートで提供しているが，登録利用者を対象にしているのではなく，</a:t>
            </a:r>
            <a:r>
              <a:rPr lang="ja-JP" altLang="en-US" dirty="0">
                <a:highlight>
                  <a:srgbClr val="FFFF00"/>
                </a:highlight>
              </a:rPr>
              <a:t>一般公開</a:t>
            </a:r>
            <a:r>
              <a:rPr lang="ja-JP" altLang="en-US" dirty="0"/>
              <a:t>としている．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62</a:t>
            </a:fld>
            <a:endParaRPr kumimoji="1" lang="ja-JP" altLang="en-US" dirty="0"/>
          </a:p>
        </p:txBody>
      </p:sp>
    </p:spTree>
    <p:extLst>
      <p:ext uri="{BB962C8B-B14F-4D97-AF65-F5344CB8AC3E}">
        <p14:creationId xmlns:p14="http://schemas.microsoft.com/office/powerpoint/2010/main" val="3288261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06443"/>
          </a:xfrm>
        </p:spPr>
        <p:txBody>
          <a:bodyPr>
            <a:normAutofit/>
          </a:bodyPr>
          <a:lstStyle/>
          <a:p>
            <a:r>
              <a:rPr lang="ja-JP" altLang="en-US" sz="4000" dirty="0"/>
              <a:t>６．公共図書館リモートサービスの今後の可能性</a:t>
            </a:r>
          </a:p>
        </p:txBody>
      </p:sp>
      <p:sp>
        <p:nvSpPr>
          <p:cNvPr id="6" name="コンテンツ プレースホルダー 2"/>
          <p:cNvSpPr>
            <a:spLocks noGrp="1"/>
          </p:cNvSpPr>
          <p:nvPr>
            <p:ph idx="1"/>
          </p:nvPr>
        </p:nvSpPr>
        <p:spPr>
          <a:xfrm>
            <a:off x="838200" y="1516123"/>
            <a:ext cx="6693976" cy="4303464"/>
          </a:xfrm>
        </p:spPr>
        <p:txBody>
          <a:bodyPr>
            <a:normAutofit/>
          </a:bodyPr>
          <a:lstStyle/>
          <a:p>
            <a:pPr>
              <a:buClr>
                <a:srgbClr val="FF0000"/>
              </a:buClr>
              <a:buSzPct val="140000"/>
              <a:buFont typeface="Wingdings" panose="05000000000000000000" pitchFamily="2" charset="2"/>
              <a:buChar char="Ø"/>
            </a:pPr>
            <a:r>
              <a:rPr lang="ja-JP" altLang="en-US" sz="3200" dirty="0"/>
              <a:t>コロナ感染以前（</a:t>
            </a:r>
            <a:r>
              <a:rPr lang="en-US" altLang="ja-JP" sz="3200" dirty="0"/>
              <a:t>2019</a:t>
            </a:r>
            <a:r>
              <a:rPr lang="ja-JP" altLang="en-US" sz="3200" dirty="0"/>
              <a:t>年末まで）</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63</a:t>
            </a:fld>
            <a:endParaRPr kumimoji="1" lang="ja-JP" altLang="en-US"/>
          </a:p>
        </p:txBody>
      </p:sp>
      <p:pic>
        <p:nvPicPr>
          <p:cNvPr id="8" name="図 7" descr="教会の建物&#10;&#10;自動的に生成された説明">
            <a:extLst>
              <a:ext uri="{FF2B5EF4-FFF2-40B4-BE49-F238E27FC236}">
                <a16:creationId xmlns:a16="http://schemas.microsoft.com/office/drawing/2014/main" id="{E1FBEFE1-0D6D-4104-9A67-E7A7D6FA3E29}"/>
              </a:ext>
            </a:extLst>
          </p:cNvPr>
          <p:cNvPicPr/>
          <p:nvPr/>
        </p:nvPicPr>
        <p:blipFill rotWithShape="1">
          <a:blip r:embed="rId2" cstate="print">
            <a:extLst>
              <a:ext uri="{28A0092B-C50C-407E-A947-70E740481C1C}">
                <a14:useLocalDpi xmlns:a14="http://schemas.microsoft.com/office/drawing/2010/main"/>
              </a:ext>
            </a:extLst>
          </a:blip>
          <a:srcRect r="6164"/>
          <a:stretch/>
        </p:blipFill>
        <p:spPr bwMode="auto">
          <a:xfrm>
            <a:off x="1019944" y="2012658"/>
            <a:ext cx="3346327" cy="1655197"/>
          </a:xfrm>
          <a:prstGeom prst="rect">
            <a:avLst/>
          </a:prstGeom>
          <a:noFill/>
        </p:spPr>
      </p:pic>
      <p:sp>
        <p:nvSpPr>
          <p:cNvPr id="5" name="矢印: 左 4">
            <a:extLst>
              <a:ext uri="{FF2B5EF4-FFF2-40B4-BE49-F238E27FC236}">
                <a16:creationId xmlns:a16="http://schemas.microsoft.com/office/drawing/2014/main" id="{24E35013-4F5B-4118-97E5-C74F63D65F41}"/>
              </a:ext>
            </a:extLst>
          </p:cNvPr>
          <p:cNvSpPr/>
          <p:nvPr/>
        </p:nvSpPr>
        <p:spPr>
          <a:xfrm>
            <a:off x="4363761" y="3053377"/>
            <a:ext cx="4091128" cy="408199"/>
          </a:xfrm>
          <a:prstGeom prst="leftArrow">
            <a:avLst>
              <a:gd name="adj1" fmla="val 57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14C782A-4638-4AFF-9DA4-B15311168025}"/>
              </a:ext>
            </a:extLst>
          </p:cNvPr>
          <p:cNvSpPr txBox="1"/>
          <p:nvPr/>
        </p:nvSpPr>
        <p:spPr>
          <a:xfrm>
            <a:off x="4571512" y="2046725"/>
            <a:ext cx="4091128" cy="1077218"/>
          </a:xfrm>
          <a:prstGeom prst="rect">
            <a:avLst/>
          </a:prstGeom>
          <a:noFill/>
        </p:spPr>
        <p:txBody>
          <a:bodyPr wrap="square" rtlCol="0">
            <a:spAutoFit/>
          </a:bodyPr>
          <a:lstStyle/>
          <a:p>
            <a:r>
              <a:rPr kumimoji="1" lang="ja-JP" altLang="en-US" sz="3200" dirty="0"/>
              <a:t>利用者が来館可能としてサービスを提供</a:t>
            </a:r>
          </a:p>
        </p:txBody>
      </p:sp>
      <p:sp>
        <p:nvSpPr>
          <p:cNvPr id="11" name="テキスト ボックス 10">
            <a:extLst>
              <a:ext uri="{FF2B5EF4-FFF2-40B4-BE49-F238E27FC236}">
                <a16:creationId xmlns:a16="http://schemas.microsoft.com/office/drawing/2014/main" id="{F89BABAD-023E-4FB6-93B5-1024F13BCFAD}"/>
              </a:ext>
            </a:extLst>
          </p:cNvPr>
          <p:cNvSpPr txBox="1"/>
          <p:nvPr/>
        </p:nvSpPr>
        <p:spPr>
          <a:xfrm>
            <a:off x="747930" y="3724410"/>
            <a:ext cx="4091128" cy="2246769"/>
          </a:xfrm>
          <a:prstGeom prst="rect">
            <a:avLst/>
          </a:prstGeom>
          <a:noFill/>
          <a:ln w="25400">
            <a:solidFill>
              <a:srgbClr val="FF0000"/>
            </a:solidFill>
          </a:ln>
        </p:spPr>
        <p:txBody>
          <a:bodyPr wrap="square" rtlCol="0">
            <a:spAutoFit/>
          </a:bodyPr>
          <a:lstStyle/>
          <a:p>
            <a:r>
              <a:rPr lang="ja-JP" altLang="en-US" sz="2800" dirty="0"/>
              <a:t>図書、雑誌、音楽</a:t>
            </a:r>
            <a:r>
              <a:rPr lang="en-US" altLang="ja-JP" sz="2800" dirty="0"/>
              <a:t>CD</a:t>
            </a:r>
            <a:r>
              <a:rPr lang="ja-JP" altLang="en-US" sz="2800" dirty="0"/>
              <a:t>など閲覧・貸出</a:t>
            </a:r>
          </a:p>
          <a:p>
            <a:r>
              <a:rPr lang="ja-JP" altLang="en-US" sz="2800" dirty="0"/>
              <a:t>イベント（来館型行事）</a:t>
            </a:r>
          </a:p>
          <a:p>
            <a:r>
              <a:rPr lang="ja-JP" altLang="en-US" sz="2800" dirty="0"/>
              <a:t>お話会　読書会　映画会　講演会　メイカースペース</a:t>
            </a:r>
          </a:p>
        </p:txBody>
      </p:sp>
      <p:sp>
        <p:nvSpPr>
          <p:cNvPr id="14" name="テキスト ボックス 13">
            <a:extLst>
              <a:ext uri="{FF2B5EF4-FFF2-40B4-BE49-F238E27FC236}">
                <a16:creationId xmlns:a16="http://schemas.microsoft.com/office/drawing/2014/main" id="{EB3C57A0-7E17-4286-9990-C50B7D892BAD}"/>
              </a:ext>
            </a:extLst>
          </p:cNvPr>
          <p:cNvSpPr txBox="1"/>
          <p:nvPr/>
        </p:nvSpPr>
        <p:spPr>
          <a:xfrm>
            <a:off x="5012643" y="4138516"/>
            <a:ext cx="5636600" cy="1815882"/>
          </a:xfrm>
          <a:prstGeom prst="rect">
            <a:avLst/>
          </a:prstGeom>
          <a:noFill/>
          <a:ln w="25400">
            <a:solidFill>
              <a:srgbClr val="FF0000"/>
            </a:solidFill>
          </a:ln>
        </p:spPr>
        <p:txBody>
          <a:bodyPr wrap="square" rtlCol="0">
            <a:spAutoFit/>
          </a:bodyPr>
          <a:lstStyle/>
          <a:p>
            <a:r>
              <a:rPr kumimoji="1" lang="ja-JP" altLang="en-US" sz="2800" dirty="0"/>
              <a:t>オンラインでのサービス提供</a:t>
            </a:r>
            <a:endParaRPr kumimoji="1" lang="en-US" altLang="ja-JP" sz="2800" dirty="0"/>
          </a:p>
          <a:p>
            <a:r>
              <a:rPr lang="ja-JP" altLang="en-US" sz="2800" dirty="0"/>
              <a:t>・</a:t>
            </a:r>
            <a:r>
              <a:rPr lang="en-US" altLang="ja-JP" sz="2800" dirty="0" err="1"/>
              <a:t>WebOPAC</a:t>
            </a:r>
            <a:r>
              <a:rPr lang="ja-JP" altLang="en-US" sz="2800" dirty="0"/>
              <a:t>（インターネットでのオンライン目録検索・予約貸出サービス）</a:t>
            </a:r>
            <a:endParaRPr lang="en-US" altLang="ja-JP" sz="2800" dirty="0"/>
          </a:p>
          <a:p>
            <a:r>
              <a:rPr kumimoji="1" lang="ja-JP" altLang="en-US" sz="2800" dirty="0"/>
              <a:t>・電子書籍の提供・利用</a:t>
            </a:r>
          </a:p>
        </p:txBody>
      </p:sp>
      <p:sp>
        <p:nvSpPr>
          <p:cNvPr id="18" name="矢印: 左右 17">
            <a:extLst>
              <a:ext uri="{FF2B5EF4-FFF2-40B4-BE49-F238E27FC236}">
                <a16:creationId xmlns:a16="http://schemas.microsoft.com/office/drawing/2014/main" id="{D06AE76A-A7BD-4906-BD4E-A382498BBB1C}"/>
              </a:ext>
            </a:extLst>
          </p:cNvPr>
          <p:cNvSpPr/>
          <p:nvPr/>
        </p:nvSpPr>
        <p:spPr>
          <a:xfrm rot="18847977">
            <a:off x="7760461" y="3609216"/>
            <a:ext cx="872158"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右 18">
            <a:extLst>
              <a:ext uri="{FF2B5EF4-FFF2-40B4-BE49-F238E27FC236}">
                <a16:creationId xmlns:a16="http://schemas.microsoft.com/office/drawing/2014/main" id="{AEB22612-6046-454C-99B4-8F28C9DFA1ED}"/>
              </a:ext>
            </a:extLst>
          </p:cNvPr>
          <p:cNvSpPr/>
          <p:nvPr/>
        </p:nvSpPr>
        <p:spPr>
          <a:xfrm rot="1553927">
            <a:off x="3721678" y="3505216"/>
            <a:ext cx="1567485"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BD3F9B12-6318-4EA5-A89B-EA01F61B8D03}"/>
              </a:ext>
            </a:extLst>
          </p:cNvPr>
          <p:cNvSpPr/>
          <p:nvPr/>
        </p:nvSpPr>
        <p:spPr>
          <a:xfrm>
            <a:off x="1937448" y="2685997"/>
            <a:ext cx="1723470" cy="3985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E06016C-44D5-475E-8044-2D36FD716C7E}"/>
              </a:ext>
            </a:extLst>
          </p:cNvPr>
          <p:cNvSpPr txBox="1"/>
          <p:nvPr/>
        </p:nvSpPr>
        <p:spPr>
          <a:xfrm>
            <a:off x="2275632" y="2674209"/>
            <a:ext cx="1112686" cy="461665"/>
          </a:xfrm>
          <a:prstGeom prst="rect">
            <a:avLst/>
          </a:prstGeom>
          <a:noFill/>
        </p:spPr>
        <p:txBody>
          <a:bodyPr wrap="square" rtlCol="0">
            <a:spAutoFit/>
          </a:bodyPr>
          <a:lstStyle/>
          <a:p>
            <a:r>
              <a:rPr kumimoji="1" lang="ja-JP" altLang="en-US" sz="2400" dirty="0"/>
              <a:t>図書館</a:t>
            </a:r>
          </a:p>
        </p:txBody>
      </p:sp>
      <p:pic>
        <p:nvPicPr>
          <p:cNvPr id="13" name="グラフィックス 12" descr="2 人の子供がいる家族">
            <a:extLst>
              <a:ext uri="{FF2B5EF4-FFF2-40B4-BE49-F238E27FC236}">
                <a16:creationId xmlns:a16="http://schemas.microsoft.com/office/drawing/2014/main" id="{394662A2-7E06-4556-B3D0-5FB4ED9E64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7750" y="2269273"/>
            <a:ext cx="1630576" cy="1630576"/>
          </a:xfrm>
          <a:prstGeom prst="rect">
            <a:avLst/>
          </a:prstGeom>
        </p:spPr>
      </p:pic>
    </p:spTree>
    <p:extLst>
      <p:ext uri="{BB962C8B-B14F-4D97-AF65-F5344CB8AC3E}">
        <p14:creationId xmlns:p14="http://schemas.microsoft.com/office/powerpoint/2010/main" val="4233273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06443"/>
          </a:xfrm>
        </p:spPr>
        <p:txBody>
          <a:bodyPr>
            <a:normAutofit/>
          </a:bodyPr>
          <a:lstStyle/>
          <a:p>
            <a:r>
              <a:rPr lang="ja-JP" altLang="en-US" sz="4000" dirty="0"/>
              <a:t>６．公共図書館リモートサービスの今後の可能性</a:t>
            </a:r>
          </a:p>
        </p:txBody>
      </p:sp>
      <p:sp>
        <p:nvSpPr>
          <p:cNvPr id="6" name="コンテンツ プレースホルダー 2"/>
          <p:cNvSpPr>
            <a:spLocks noGrp="1"/>
          </p:cNvSpPr>
          <p:nvPr>
            <p:ph idx="1"/>
          </p:nvPr>
        </p:nvSpPr>
        <p:spPr>
          <a:xfrm>
            <a:off x="536713" y="1516123"/>
            <a:ext cx="11151703" cy="4303464"/>
          </a:xfrm>
        </p:spPr>
        <p:txBody>
          <a:bodyPr>
            <a:normAutofit/>
          </a:bodyPr>
          <a:lstStyle/>
          <a:p>
            <a:pPr>
              <a:buClr>
                <a:srgbClr val="FF0000"/>
              </a:buClr>
              <a:buSzPct val="140000"/>
              <a:buFont typeface="Wingdings" panose="05000000000000000000" pitchFamily="2" charset="2"/>
              <a:buChar char="Ø"/>
            </a:pPr>
            <a:r>
              <a:rPr lang="ja-JP" altLang="en-US" sz="3200" dirty="0"/>
              <a:t>コロナ感染拡大第一期（</a:t>
            </a:r>
            <a:r>
              <a:rPr lang="en-US" altLang="ja-JP" sz="3200" dirty="0"/>
              <a:t>2020</a:t>
            </a:r>
            <a:r>
              <a:rPr lang="ja-JP" altLang="en-US" sz="3200" dirty="0"/>
              <a:t>年</a:t>
            </a:r>
            <a:r>
              <a:rPr lang="en-US" altLang="ja-JP" sz="3200" dirty="0"/>
              <a:t>2</a:t>
            </a:r>
            <a:r>
              <a:rPr lang="ja-JP" altLang="en-US" sz="3200" dirty="0"/>
              <a:t>－</a:t>
            </a:r>
            <a:r>
              <a:rPr lang="en-US" altLang="ja-JP" sz="3200" dirty="0"/>
              <a:t>6</a:t>
            </a:r>
            <a:r>
              <a:rPr lang="ja-JP" altLang="en-US" sz="3200" dirty="0"/>
              <a:t>月頃国・地域で異なる）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64</a:t>
            </a:fld>
            <a:endParaRPr kumimoji="1" lang="ja-JP" altLang="en-US"/>
          </a:p>
        </p:txBody>
      </p:sp>
      <p:pic>
        <p:nvPicPr>
          <p:cNvPr id="8" name="図 7" descr="教会の建物&#10;&#10;自動的に生成された説明">
            <a:extLst>
              <a:ext uri="{FF2B5EF4-FFF2-40B4-BE49-F238E27FC236}">
                <a16:creationId xmlns:a16="http://schemas.microsoft.com/office/drawing/2014/main" id="{E1FBEFE1-0D6D-4104-9A67-E7A7D6FA3E29}"/>
              </a:ext>
            </a:extLst>
          </p:cNvPr>
          <p:cNvPicPr/>
          <p:nvPr/>
        </p:nvPicPr>
        <p:blipFill rotWithShape="1">
          <a:blip r:embed="rId2" cstate="print">
            <a:extLst>
              <a:ext uri="{28A0092B-C50C-407E-A947-70E740481C1C}">
                <a14:useLocalDpi xmlns:a14="http://schemas.microsoft.com/office/drawing/2010/main"/>
              </a:ext>
            </a:extLst>
          </a:blip>
          <a:srcRect r="6164"/>
          <a:stretch/>
        </p:blipFill>
        <p:spPr bwMode="auto">
          <a:xfrm>
            <a:off x="841174" y="1966978"/>
            <a:ext cx="2773611" cy="1655197"/>
          </a:xfrm>
          <a:prstGeom prst="rect">
            <a:avLst/>
          </a:prstGeom>
          <a:noFill/>
        </p:spPr>
      </p:pic>
      <p:sp>
        <p:nvSpPr>
          <p:cNvPr id="5" name="矢印: 左 4">
            <a:extLst>
              <a:ext uri="{FF2B5EF4-FFF2-40B4-BE49-F238E27FC236}">
                <a16:creationId xmlns:a16="http://schemas.microsoft.com/office/drawing/2014/main" id="{24E35013-4F5B-4118-97E5-C74F63D65F41}"/>
              </a:ext>
            </a:extLst>
          </p:cNvPr>
          <p:cNvSpPr/>
          <p:nvPr/>
        </p:nvSpPr>
        <p:spPr>
          <a:xfrm>
            <a:off x="3828863" y="3013163"/>
            <a:ext cx="5353131" cy="309296"/>
          </a:xfrm>
          <a:prstGeom prst="leftArrow">
            <a:avLst>
              <a:gd name="adj1" fmla="val 57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14C782A-4638-4AFF-9DA4-B15311168025}"/>
              </a:ext>
            </a:extLst>
          </p:cNvPr>
          <p:cNvSpPr txBox="1"/>
          <p:nvPr/>
        </p:nvSpPr>
        <p:spPr>
          <a:xfrm>
            <a:off x="3712675" y="2046725"/>
            <a:ext cx="6087308" cy="830997"/>
          </a:xfrm>
          <a:prstGeom prst="rect">
            <a:avLst/>
          </a:prstGeom>
          <a:noFill/>
        </p:spPr>
        <p:txBody>
          <a:bodyPr wrap="square" rtlCol="0">
            <a:spAutoFit/>
          </a:bodyPr>
          <a:lstStyle/>
          <a:p>
            <a:r>
              <a:rPr lang="ja-JP" altLang="en-US" sz="2400" dirty="0"/>
              <a:t>利用者が来館可能としてサービスを提供してきたが、リモートサービスの可能性を探る</a:t>
            </a:r>
          </a:p>
        </p:txBody>
      </p:sp>
      <p:sp>
        <p:nvSpPr>
          <p:cNvPr id="18" name="矢印: 左右 17">
            <a:extLst>
              <a:ext uri="{FF2B5EF4-FFF2-40B4-BE49-F238E27FC236}">
                <a16:creationId xmlns:a16="http://schemas.microsoft.com/office/drawing/2014/main" id="{D06AE76A-A7BD-4906-BD4E-A382498BBB1C}"/>
              </a:ext>
            </a:extLst>
          </p:cNvPr>
          <p:cNvSpPr/>
          <p:nvPr/>
        </p:nvSpPr>
        <p:spPr>
          <a:xfrm rot="18847977">
            <a:off x="8636053" y="3583692"/>
            <a:ext cx="872158"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右 18">
            <a:extLst>
              <a:ext uri="{FF2B5EF4-FFF2-40B4-BE49-F238E27FC236}">
                <a16:creationId xmlns:a16="http://schemas.microsoft.com/office/drawing/2014/main" id="{AEB22612-6046-454C-99B4-8F28C9DFA1ED}"/>
              </a:ext>
            </a:extLst>
          </p:cNvPr>
          <p:cNvSpPr/>
          <p:nvPr/>
        </p:nvSpPr>
        <p:spPr>
          <a:xfrm rot="1553927">
            <a:off x="3721678" y="3505216"/>
            <a:ext cx="1567485"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BD3F9B12-6318-4EA5-A89B-EA01F61B8D03}"/>
              </a:ext>
            </a:extLst>
          </p:cNvPr>
          <p:cNvSpPr/>
          <p:nvPr/>
        </p:nvSpPr>
        <p:spPr>
          <a:xfrm>
            <a:off x="1343499" y="2685997"/>
            <a:ext cx="1723470" cy="3985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E06016C-44D5-475E-8044-2D36FD716C7E}"/>
              </a:ext>
            </a:extLst>
          </p:cNvPr>
          <p:cNvSpPr txBox="1"/>
          <p:nvPr/>
        </p:nvSpPr>
        <p:spPr>
          <a:xfrm>
            <a:off x="1681683" y="2674209"/>
            <a:ext cx="1112686" cy="461665"/>
          </a:xfrm>
          <a:prstGeom prst="rect">
            <a:avLst/>
          </a:prstGeom>
          <a:noFill/>
        </p:spPr>
        <p:txBody>
          <a:bodyPr wrap="square" rtlCol="0">
            <a:spAutoFit/>
          </a:bodyPr>
          <a:lstStyle/>
          <a:p>
            <a:r>
              <a:rPr kumimoji="1" lang="ja-JP" altLang="en-US" sz="2400" dirty="0"/>
              <a:t>図書館</a:t>
            </a:r>
          </a:p>
        </p:txBody>
      </p:sp>
      <p:pic>
        <p:nvPicPr>
          <p:cNvPr id="13" name="グラフィックス 12" descr="2 人の子供がいる家族">
            <a:extLst>
              <a:ext uri="{FF2B5EF4-FFF2-40B4-BE49-F238E27FC236}">
                <a16:creationId xmlns:a16="http://schemas.microsoft.com/office/drawing/2014/main" id="{394662A2-7E06-4556-B3D0-5FB4ED9E64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9884" y="2269273"/>
            <a:ext cx="1630576" cy="1630576"/>
          </a:xfrm>
          <a:prstGeom prst="rect">
            <a:avLst/>
          </a:prstGeom>
        </p:spPr>
      </p:pic>
      <p:sp>
        <p:nvSpPr>
          <p:cNvPr id="23" name="テキスト ボックス 22">
            <a:extLst>
              <a:ext uri="{FF2B5EF4-FFF2-40B4-BE49-F238E27FC236}">
                <a16:creationId xmlns:a16="http://schemas.microsoft.com/office/drawing/2014/main" id="{9321C3D6-61E3-4066-8964-02F1A9F6F20C}"/>
              </a:ext>
            </a:extLst>
          </p:cNvPr>
          <p:cNvSpPr txBox="1"/>
          <p:nvPr/>
        </p:nvSpPr>
        <p:spPr>
          <a:xfrm>
            <a:off x="718566" y="3633963"/>
            <a:ext cx="3763744" cy="2677656"/>
          </a:xfrm>
          <a:prstGeom prst="rect">
            <a:avLst/>
          </a:prstGeom>
          <a:noFill/>
          <a:ln w="25400">
            <a:solidFill>
              <a:srgbClr val="FF0000"/>
            </a:solidFill>
          </a:ln>
        </p:spPr>
        <p:txBody>
          <a:bodyPr wrap="square" rtlCol="0">
            <a:spAutoFit/>
          </a:bodyPr>
          <a:lstStyle/>
          <a:p>
            <a:r>
              <a:rPr kumimoji="1" lang="ja-JP" altLang="en-US" sz="2400" dirty="0"/>
              <a:t>図書、雑誌、音楽</a:t>
            </a:r>
            <a:r>
              <a:rPr kumimoji="1" lang="en-US" altLang="ja-JP" sz="2400" dirty="0"/>
              <a:t>CD</a:t>
            </a:r>
            <a:r>
              <a:rPr kumimoji="1" lang="ja-JP" altLang="en-US" sz="2400" dirty="0"/>
              <a:t>など閲覧・</a:t>
            </a:r>
            <a:r>
              <a:rPr lang="ja-JP" altLang="en-US" sz="2400" dirty="0"/>
              <a:t>貸出</a:t>
            </a:r>
            <a:endParaRPr lang="en-US" altLang="ja-JP" sz="2400" dirty="0"/>
          </a:p>
          <a:p>
            <a:endParaRPr lang="en-US" altLang="ja-JP" sz="2400" dirty="0"/>
          </a:p>
          <a:p>
            <a:r>
              <a:rPr kumimoji="1" lang="ja-JP" altLang="en-US" sz="2400" dirty="0"/>
              <a:t>イベント</a:t>
            </a:r>
            <a:endParaRPr kumimoji="1" lang="en-US" altLang="ja-JP" sz="2400" dirty="0"/>
          </a:p>
          <a:p>
            <a:r>
              <a:rPr kumimoji="1" lang="ja-JP" altLang="en-US" sz="2400" dirty="0"/>
              <a:t>（来館型行事）</a:t>
            </a:r>
            <a:endParaRPr kumimoji="1" lang="en-US" altLang="ja-JP" sz="2400" dirty="0"/>
          </a:p>
          <a:p>
            <a:r>
              <a:rPr lang="ja-JP" altLang="en-US" sz="2400" dirty="0"/>
              <a:t>お話会　読書会　　映画会　講演会　　メイカースペース</a:t>
            </a:r>
            <a:endParaRPr kumimoji="1" lang="ja-JP" altLang="en-US" sz="2400" dirty="0"/>
          </a:p>
        </p:txBody>
      </p:sp>
      <p:sp>
        <p:nvSpPr>
          <p:cNvPr id="24" name="テキスト ボックス 23">
            <a:extLst>
              <a:ext uri="{FF2B5EF4-FFF2-40B4-BE49-F238E27FC236}">
                <a16:creationId xmlns:a16="http://schemas.microsoft.com/office/drawing/2014/main" id="{882DF5CC-AC0C-4104-A383-9601B5FADC0B}"/>
              </a:ext>
            </a:extLst>
          </p:cNvPr>
          <p:cNvSpPr txBox="1"/>
          <p:nvPr/>
        </p:nvSpPr>
        <p:spPr>
          <a:xfrm>
            <a:off x="4578517" y="4038270"/>
            <a:ext cx="6102001" cy="2308324"/>
          </a:xfrm>
          <a:prstGeom prst="rect">
            <a:avLst/>
          </a:prstGeom>
          <a:noFill/>
          <a:ln w="25400">
            <a:solidFill>
              <a:srgbClr val="FF0000"/>
            </a:solidFill>
          </a:ln>
        </p:spPr>
        <p:txBody>
          <a:bodyPr wrap="square" rtlCol="0">
            <a:spAutoFit/>
          </a:bodyPr>
          <a:lstStyle/>
          <a:p>
            <a:r>
              <a:rPr kumimoji="1" lang="ja-JP" altLang="en-US" sz="2400" dirty="0"/>
              <a:t>リモート（オンライン）でのサービス提供の拡大</a:t>
            </a:r>
            <a:endParaRPr kumimoji="1" lang="en-US" altLang="ja-JP" sz="2400" dirty="0"/>
          </a:p>
          <a:p>
            <a:r>
              <a:rPr lang="ja-JP" altLang="en-US" sz="2400" dirty="0"/>
              <a:t>　　イベント等のリモートサービスの開始</a:t>
            </a:r>
            <a:endParaRPr kumimoji="1" lang="en-US" altLang="ja-JP" sz="2400" dirty="0"/>
          </a:p>
          <a:p>
            <a:r>
              <a:rPr lang="ja-JP" altLang="en-US" sz="2400" dirty="0"/>
              <a:t>・</a:t>
            </a:r>
            <a:r>
              <a:rPr lang="en-US" altLang="ja-JP" sz="2400" dirty="0" err="1"/>
              <a:t>WebOPAC</a:t>
            </a:r>
            <a:r>
              <a:rPr lang="ja-JP" altLang="en-US" sz="2400" dirty="0"/>
              <a:t>（インターネットでのオンライン目録検索・予約貸出サービス）</a:t>
            </a:r>
            <a:endParaRPr lang="en-US" altLang="ja-JP" sz="2400" dirty="0"/>
          </a:p>
          <a:p>
            <a:r>
              <a:rPr lang="ja-JP" altLang="en-US" sz="2400" dirty="0"/>
              <a:t>　　　　　　書籍の郵送サービス</a:t>
            </a:r>
            <a:endParaRPr lang="en-US" altLang="ja-JP" sz="2400" dirty="0"/>
          </a:p>
          <a:p>
            <a:r>
              <a:rPr kumimoji="1" lang="ja-JP" altLang="en-US" sz="2400" dirty="0"/>
              <a:t>・電子書籍の提供・利用の拡大</a:t>
            </a:r>
          </a:p>
        </p:txBody>
      </p:sp>
      <p:sp>
        <p:nvSpPr>
          <p:cNvPr id="25" name="乗算記号 24">
            <a:extLst>
              <a:ext uri="{FF2B5EF4-FFF2-40B4-BE49-F238E27FC236}">
                <a16:creationId xmlns:a16="http://schemas.microsoft.com/office/drawing/2014/main" id="{40F361AD-23B9-451B-B9FB-CB0D73FC7700}"/>
              </a:ext>
            </a:extLst>
          </p:cNvPr>
          <p:cNvSpPr/>
          <p:nvPr/>
        </p:nvSpPr>
        <p:spPr>
          <a:xfrm>
            <a:off x="1889134" y="3930260"/>
            <a:ext cx="1643257" cy="13408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乗算記号 25">
            <a:extLst>
              <a:ext uri="{FF2B5EF4-FFF2-40B4-BE49-F238E27FC236}">
                <a16:creationId xmlns:a16="http://schemas.microsoft.com/office/drawing/2014/main" id="{4CEF16AA-ED21-4C13-A27A-BDDDA1DD6586}"/>
              </a:ext>
            </a:extLst>
          </p:cNvPr>
          <p:cNvSpPr/>
          <p:nvPr/>
        </p:nvSpPr>
        <p:spPr>
          <a:xfrm>
            <a:off x="5243399" y="2572886"/>
            <a:ext cx="1465836" cy="10772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V 字型 26">
            <a:extLst>
              <a:ext uri="{FF2B5EF4-FFF2-40B4-BE49-F238E27FC236}">
                <a16:creationId xmlns:a16="http://schemas.microsoft.com/office/drawing/2014/main" id="{FC6C64FB-DC1C-4ABC-820B-A2FC54DDEC26}"/>
              </a:ext>
            </a:extLst>
          </p:cNvPr>
          <p:cNvSpPr/>
          <p:nvPr/>
        </p:nvSpPr>
        <p:spPr>
          <a:xfrm rot="20515059">
            <a:off x="3351299" y="4636365"/>
            <a:ext cx="1453364" cy="40819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V 字型 27">
            <a:extLst>
              <a:ext uri="{FF2B5EF4-FFF2-40B4-BE49-F238E27FC236}">
                <a16:creationId xmlns:a16="http://schemas.microsoft.com/office/drawing/2014/main" id="{CA5EBF55-EC8C-41AB-AFA4-475C51D9056C}"/>
              </a:ext>
            </a:extLst>
          </p:cNvPr>
          <p:cNvSpPr/>
          <p:nvPr/>
        </p:nvSpPr>
        <p:spPr>
          <a:xfrm>
            <a:off x="4744668" y="5493807"/>
            <a:ext cx="973292" cy="40819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7731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06443"/>
          </a:xfrm>
        </p:spPr>
        <p:txBody>
          <a:bodyPr>
            <a:normAutofit/>
          </a:bodyPr>
          <a:lstStyle/>
          <a:p>
            <a:r>
              <a:rPr lang="ja-JP" altLang="en-US" sz="4000" dirty="0"/>
              <a:t>６．公共図書館リモートサービスの今後の可能性</a:t>
            </a:r>
          </a:p>
        </p:txBody>
      </p:sp>
      <p:sp>
        <p:nvSpPr>
          <p:cNvPr id="6" name="コンテンツ プレースホルダー 2"/>
          <p:cNvSpPr>
            <a:spLocks noGrp="1"/>
          </p:cNvSpPr>
          <p:nvPr>
            <p:ph idx="1"/>
          </p:nvPr>
        </p:nvSpPr>
        <p:spPr>
          <a:xfrm>
            <a:off x="838200" y="1516123"/>
            <a:ext cx="10889974" cy="472420"/>
          </a:xfrm>
        </p:spPr>
        <p:txBody>
          <a:bodyPr>
            <a:normAutofit fontScale="92500" lnSpcReduction="10000"/>
          </a:bodyPr>
          <a:lstStyle/>
          <a:p>
            <a:pPr>
              <a:buClr>
                <a:srgbClr val="FF0000"/>
              </a:buClr>
              <a:buSzPct val="140000"/>
              <a:buFont typeface="Wingdings" panose="05000000000000000000" pitchFamily="2" charset="2"/>
              <a:buChar char="Ø"/>
            </a:pPr>
            <a:r>
              <a:rPr lang="ja-JP" altLang="en-US" sz="3200" dirty="0"/>
              <a:t>コロナ感染拡大第二期（</a:t>
            </a:r>
            <a:r>
              <a:rPr lang="en-US" altLang="ja-JP" sz="3200" dirty="0"/>
              <a:t>2020</a:t>
            </a:r>
            <a:r>
              <a:rPr lang="ja-JP" altLang="en-US" sz="3200" dirty="0"/>
              <a:t>年</a:t>
            </a:r>
            <a:r>
              <a:rPr lang="en-US" altLang="ja-JP" sz="3200" dirty="0"/>
              <a:t>7</a:t>
            </a:r>
            <a:r>
              <a:rPr lang="ja-JP" altLang="en-US" sz="3200" dirty="0"/>
              <a:t>－</a:t>
            </a:r>
            <a:r>
              <a:rPr lang="en-US" altLang="ja-JP" sz="3200" dirty="0"/>
              <a:t>10</a:t>
            </a:r>
            <a:r>
              <a:rPr lang="ja-JP" altLang="en-US" sz="3200" dirty="0"/>
              <a:t>月国・地域で異なる）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65</a:t>
            </a:fld>
            <a:endParaRPr kumimoji="1" lang="ja-JP" altLang="en-US"/>
          </a:p>
        </p:txBody>
      </p:sp>
      <p:pic>
        <p:nvPicPr>
          <p:cNvPr id="8" name="図 7" descr="教会の建物&#10;&#10;自動的に生成された説明">
            <a:extLst>
              <a:ext uri="{FF2B5EF4-FFF2-40B4-BE49-F238E27FC236}">
                <a16:creationId xmlns:a16="http://schemas.microsoft.com/office/drawing/2014/main" id="{E1FBEFE1-0D6D-4104-9A67-E7A7D6FA3E29}"/>
              </a:ext>
            </a:extLst>
          </p:cNvPr>
          <p:cNvPicPr/>
          <p:nvPr/>
        </p:nvPicPr>
        <p:blipFill rotWithShape="1">
          <a:blip r:embed="rId2" cstate="print">
            <a:extLst>
              <a:ext uri="{28A0092B-C50C-407E-A947-70E740481C1C}">
                <a14:useLocalDpi xmlns:a14="http://schemas.microsoft.com/office/drawing/2010/main"/>
              </a:ext>
            </a:extLst>
          </a:blip>
          <a:srcRect r="6164"/>
          <a:stretch/>
        </p:blipFill>
        <p:spPr bwMode="auto">
          <a:xfrm>
            <a:off x="1019945" y="2012658"/>
            <a:ext cx="2640974" cy="1655197"/>
          </a:xfrm>
          <a:prstGeom prst="rect">
            <a:avLst/>
          </a:prstGeom>
          <a:noFill/>
        </p:spPr>
      </p:pic>
      <p:sp>
        <p:nvSpPr>
          <p:cNvPr id="5" name="矢印: 左 4">
            <a:extLst>
              <a:ext uri="{FF2B5EF4-FFF2-40B4-BE49-F238E27FC236}">
                <a16:creationId xmlns:a16="http://schemas.microsoft.com/office/drawing/2014/main" id="{24E35013-4F5B-4118-97E5-C74F63D65F41}"/>
              </a:ext>
            </a:extLst>
          </p:cNvPr>
          <p:cNvSpPr/>
          <p:nvPr/>
        </p:nvSpPr>
        <p:spPr>
          <a:xfrm>
            <a:off x="3878624" y="2987895"/>
            <a:ext cx="5172503" cy="290705"/>
          </a:xfrm>
          <a:prstGeom prst="leftArrow">
            <a:avLst>
              <a:gd name="adj1" fmla="val 575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14C782A-4638-4AFF-9DA4-B15311168025}"/>
              </a:ext>
            </a:extLst>
          </p:cNvPr>
          <p:cNvSpPr txBox="1"/>
          <p:nvPr/>
        </p:nvSpPr>
        <p:spPr>
          <a:xfrm>
            <a:off x="3745077" y="2046725"/>
            <a:ext cx="5378153" cy="830997"/>
          </a:xfrm>
          <a:prstGeom prst="rect">
            <a:avLst/>
          </a:prstGeom>
          <a:noFill/>
        </p:spPr>
        <p:txBody>
          <a:bodyPr wrap="square" rtlCol="0">
            <a:spAutoFit/>
          </a:bodyPr>
          <a:lstStyle/>
          <a:p>
            <a:r>
              <a:rPr lang="ja-JP" altLang="en-US" sz="2400" dirty="0"/>
              <a:t>開館・制限開館になり在館サービスへの</a:t>
            </a:r>
            <a:endParaRPr lang="en-US" altLang="ja-JP" sz="2400" dirty="0"/>
          </a:p>
          <a:p>
            <a:r>
              <a:rPr lang="ja-JP" altLang="en-US" sz="2400" dirty="0"/>
              <a:t>回帰が起こり、リモートとの併存を模索</a:t>
            </a:r>
          </a:p>
        </p:txBody>
      </p:sp>
      <p:sp>
        <p:nvSpPr>
          <p:cNvPr id="18" name="矢印: 左右 17">
            <a:extLst>
              <a:ext uri="{FF2B5EF4-FFF2-40B4-BE49-F238E27FC236}">
                <a16:creationId xmlns:a16="http://schemas.microsoft.com/office/drawing/2014/main" id="{D06AE76A-A7BD-4906-BD4E-A382498BBB1C}"/>
              </a:ext>
            </a:extLst>
          </p:cNvPr>
          <p:cNvSpPr/>
          <p:nvPr/>
        </p:nvSpPr>
        <p:spPr>
          <a:xfrm rot="20186405">
            <a:off x="8108584" y="3287709"/>
            <a:ext cx="872158" cy="374236"/>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右 18">
            <a:extLst>
              <a:ext uri="{FF2B5EF4-FFF2-40B4-BE49-F238E27FC236}">
                <a16:creationId xmlns:a16="http://schemas.microsoft.com/office/drawing/2014/main" id="{AEB22612-6046-454C-99B4-8F28C9DFA1ED}"/>
              </a:ext>
            </a:extLst>
          </p:cNvPr>
          <p:cNvSpPr/>
          <p:nvPr/>
        </p:nvSpPr>
        <p:spPr>
          <a:xfrm rot="1553927">
            <a:off x="3540042" y="3291439"/>
            <a:ext cx="1056804" cy="345480"/>
          </a:xfrm>
          <a:prstGeom prst="leftRightArrow">
            <a:avLst/>
          </a:prstGeom>
          <a:pattFill prst="pct60">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BD3F9B12-6318-4EA5-A89B-EA01F61B8D03}"/>
              </a:ext>
            </a:extLst>
          </p:cNvPr>
          <p:cNvSpPr/>
          <p:nvPr/>
        </p:nvSpPr>
        <p:spPr>
          <a:xfrm>
            <a:off x="1456006" y="2685997"/>
            <a:ext cx="1723470" cy="3985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E06016C-44D5-475E-8044-2D36FD716C7E}"/>
              </a:ext>
            </a:extLst>
          </p:cNvPr>
          <p:cNvSpPr txBox="1"/>
          <p:nvPr/>
        </p:nvSpPr>
        <p:spPr>
          <a:xfrm>
            <a:off x="1794190" y="2674209"/>
            <a:ext cx="1112686" cy="461665"/>
          </a:xfrm>
          <a:prstGeom prst="rect">
            <a:avLst/>
          </a:prstGeom>
          <a:noFill/>
        </p:spPr>
        <p:txBody>
          <a:bodyPr wrap="square" rtlCol="0">
            <a:spAutoFit/>
          </a:bodyPr>
          <a:lstStyle/>
          <a:p>
            <a:r>
              <a:rPr kumimoji="1" lang="ja-JP" altLang="en-US" sz="2400" dirty="0"/>
              <a:t>図書館</a:t>
            </a:r>
          </a:p>
        </p:txBody>
      </p:sp>
      <p:pic>
        <p:nvPicPr>
          <p:cNvPr id="13" name="グラフィックス 12" descr="2 人の子供がいる家族">
            <a:extLst>
              <a:ext uri="{FF2B5EF4-FFF2-40B4-BE49-F238E27FC236}">
                <a16:creationId xmlns:a16="http://schemas.microsoft.com/office/drawing/2014/main" id="{394662A2-7E06-4556-B3D0-5FB4ED9E64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7580" y="2269273"/>
            <a:ext cx="1630576" cy="1630576"/>
          </a:xfrm>
          <a:prstGeom prst="rect">
            <a:avLst/>
          </a:prstGeom>
        </p:spPr>
      </p:pic>
      <p:sp>
        <p:nvSpPr>
          <p:cNvPr id="16" name="テキスト ボックス 15">
            <a:extLst>
              <a:ext uri="{FF2B5EF4-FFF2-40B4-BE49-F238E27FC236}">
                <a16:creationId xmlns:a16="http://schemas.microsoft.com/office/drawing/2014/main" id="{6F4B7B65-6E98-4837-BA5F-0633D9C06249}"/>
              </a:ext>
            </a:extLst>
          </p:cNvPr>
          <p:cNvSpPr txBox="1"/>
          <p:nvPr/>
        </p:nvSpPr>
        <p:spPr>
          <a:xfrm>
            <a:off x="616226" y="3679643"/>
            <a:ext cx="3505357" cy="2308324"/>
          </a:xfrm>
          <a:prstGeom prst="rect">
            <a:avLst/>
          </a:prstGeom>
          <a:noFill/>
          <a:ln w="25400">
            <a:solidFill>
              <a:srgbClr val="FF0000"/>
            </a:solidFill>
          </a:ln>
        </p:spPr>
        <p:txBody>
          <a:bodyPr wrap="square" rtlCol="0">
            <a:spAutoFit/>
          </a:bodyPr>
          <a:lstStyle/>
          <a:p>
            <a:r>
              <a:rPr kumimoji="1" lang="ja-JP" altLang="en-US" sz="2400" dirty="0"/>
              <a:t>図書、雑誌、音楽</a:t>
            </a:r>
            <a:r>
              <a:rPr kumimoji="1" lang="en-US" altLang="ja-JP" sz="2400" dirty="0"/>
              <a:t>CD</a:t>
            </a:r>
            <a:r>
              <a:rPr kumimoji="1" lang="ja-JP" altLang="en-US" sz="2400" dirty="0"/>
              <a:t>など閲覧・</a:t>
            </a:r>
            <a:r>
              <a:rPr lang="ja-JP" altLang="en-US" sz="2400" dirty="0"/>
              <a:t>貸出</a:t>
            </a:r>
            <a:endParaRPr lang="en-US" altLang="ja-JP" sz="2400" dirty="0"/>
          </a:p>
          <a:p>
            <a:endParaRPr lang="en-US" altLang="ja-JP" sz="2400" dirty="0"/>
          </a:p>
          <a:p>
            <a:r>
              <a:rPr kumimoji="1" lang="ja-JP" altLang="en-US" sz="2400" dirty="0"/>
              <a:t>イベント（来館型行事）</a:t>
            </a:r>
            <a:endParaRPr kumimoji="1" lang="en-US" altLang="ja-JP" sz="2400" dirty="0"/>
          </a:p>
          <a:p>
            <a:r>
              <a:rPr lang="ja-JP" altLang="en-US" sz="2400" dirty="0"/>
              <a:t>お話会　読書会　映画会　講演会　メイカースペース</a:t>
            </a:r>
            <a:endParaRPr kumimoji="1" lang="ja-JP" altLang="en-US" sz="2400" dirty="0"/>
          </a:p>
        </p:txBody>
      </p:sp>
      <p:sp>
        <p:nvSpPr>
          <p:cNvPr id="20" name="テキスト ボックス 19">
            <a:extLst>
              <a:ext uri="{FF2B5EF4-FFF2-40B4-BE49-F238E27FC236}">
                <a16:creationId xmlns:a16="http://schemas.microsoft.com/office/drawing/2014/main" id="{4301D1BA-9D25-4EBD-8C48-DB4C08F11BC3}"/>
              </a:ext>
            </a:extLst>
          </p:cNvPr>
          <p:cNvSpPr txBox="1"/>
          <p:nvPr/>
        </p:nvSpPr>
        <p:spPr>
          <a:xfrm>
            <a:off x="4267464" y="3692334"/>
            <a:ext cx="6343504" cy="2308324"/>
          </a:xfrm>
          <a:prstGeom prst="rect">
            <a:avLst/>
          </a:prstGeom>
          <a:noFill/>
          <a:ln w="25400">
            <a:solidFill>
              <a:srgbClr val="FF0000"/>
            </a:solidFill>
          </a:ln>
        </p:spPr>
        <p:txBody>
          <a:bodyPr wrap="square" rtlCol="0">
            <a:spAutoFit/>
          </a:bodyPr>
          <a:lstStyle/>
          <a:p>
            <a:r>
              <a:rPr lang="ja-JP" altLang="en-US" sz="2400" dirty="0"/>
              <a:t>リモート（オンライン）でのサービス提供の拡大</a:t>
            </a:r>
          </a:p>
          <a:p>
            <a:r>
              <a:rPr lang="ja-JP" altLang="en-US" sz="2400" dirty="0"/>
              <a:t>　　　</a:t>
            </a:r>
            <a:r>
              <a:rPr lang="ja-JP" altLang="en-US" sz="2400" dirty="0">
                <a:highlight>
                  <a:srgbClr val="FFFF00"/>
                </a:highlight>
              </a:rPr>
              <a:t>イベント等のリモートサービスの継続・中止</a:t>
            </a:r>
            <a:endParaRPr kumimoji="1" lang="en-US" altLang="ja-JP" sz="2400" dirty="0">
              <a:highlight>
                <a:srgbClr val="FFFF00"/>
              </a:highlight>
            </a:endParaRPr>
          </a:p>
          <a:p>
            <a:r>
              <a:rPr lang="ja-JP" altLang="en-US" sz="2400" dirty="0"/>
              <a:t>・</a:t>
            </a:r>
            <a:r>
              <a:rPr lang="en-US" altLang="ja-JP" sz="2400" dirty="0" err="1"/>
              <a:t>WebOPAC</a:t>
            </a:r>
            <a:r>
              <a:rPr lang="ja-JP" altLang="en-US" sz="2400" dirty="0"/>
              <a:t>（インターネットでのオンライン目録検索・予約貸出サービス）</a:t>
            </a:r>
            <a:endParaRPr lang="en-US" altLang="ja-JP" sz="2400" dirty="0"/>
          </a:p>
          <a:p>
            <a:r>
              <a:rPr lang="ja-JP" altLang="en-US" sz="2400" dirty="0"/>
              <a:t>　　　　カーブサイドサービス　</a:t>
            </a:r>
            <a:endParaRPr lang="en-US" altLang="ja-JP" sz="2400" dirty="0"/>
          </a:p>
          <a:p>
            <a:r>
              <a:rPr kumimoji="1" lang="ja-JP" altLang="en-US" sz="2400" dirty="0"/>
              <a:t>・電子書籍の提供・利用の拡大</a:t>
            </a:r>
          </a:p>
        </p:txBody>
      </p:sp>
      <p:sp>
        <p:nvSpPr>
          <p:cNvPr id="21" name="乗算記号 20">
            <a:extLst>
              <a:ext uri="{FF2B5EF4-FFF2-40B4-BE49-F238E27FC236}">
                <a16:creationId xmlns:a16="http://schemas.microsoft.com/office/drawing/2014/main" id="{7D12FBE1-14B5-4C27-98C5-43EB95E5A794}"/>
              </a:ext>
            </a:extLst>
          </p:cNvPr>
          <p:cNvSpPr/>
          <p:nvPr/>
        </p:nvSpPr>
        <p:spPr>
          <a:xfrm>
            <a:off x="2586190" y="3772676"/>
            <a:ext cx="1252158" cy="1339733"/>
          </a:xfrm>
          <a:prstGeom prst="mathMultiply">
            <a:avLst/>
          </a:prstGeom>
          <a:pattFill prst="pct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27364363-56E7-4E40-84BE-F74A299FD00A}"/>
              </a:ext>
            </a:extLst>
          </p:cNvPr>
          <p:cNvSpPr/>
          <p:nvPr/>
        </p:nvSpPr>
        <p:spPr>
          <a:xfrm>
            <a:off x="5954070" y="2647347"/>
            <a:ext cx="714623" cy="889485"/>
          </a:xfrm>
          <a:prstGeom prst="mathMultiply">
            <a:avLst/>
          </a:prstGeom>
          <a:pattFill prst="pct5">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V 字型 22">
            <a:extLst>
              <a:ext uri="{FF2B5EF4-FFF2-40B4-BE49-F238E27FC236}">
                <a16:creationId xmlns:a16="http://schemas.microsoft.com/office/drawing/2014/main" id="{109D73B1-E000-4A87-9524-C688E58A6678}"/>
              </a:ext>
            </a:extLst>
          </p:cNvPr>
          <p:cNvSpPr/>
          <p:nvPr/>
        </p:nvSpPr>
        <p:spPr>
          <a:xfrm>
            <a:off x="4364165" y="5169979"/>
            <a:ext cx="745762" cy="408199"/>
          </a:xfrm>
          <a:prstGeom prst="notchedRightArrow">
            <a:avLst/>
          </a:prstGeom>
          <a:pattFill prst="diagBrick">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V 字型 23">
            <a:extLst>
              <a:ext uri="{FF2B5EF4-FFF2-40B4-BE49-F238E27FC236}">
                <a16:creationId xmlns:a16="http://schemas.microsoft.com/office/drawing/2014/main" id="{A8C1B820-E9D5-4260-A3BF-3227F764A48F}"/>
              </a:ext>
            </a:extLst>
          </p:cNvPr>
          <p:cNvSpPr/>
          <p:nvPr/>
        </p:nvSpPr>
        <p:spPr>
          <a:xfrm rot="20515059">
            <a:off x="3740320" y="4273257"/>
            <a:ext cx="1134932" cy="408199"/>
          </a:xfrm>
          <a:prstGeom prst="notchedRightArrow">
            <a:avLst/>
          </a:prstGeom>
          <a:pattFill prst="ltHorz">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3120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838200" y="1066364"/>
            <a:ext cx="11203984" cy="404705"/>
          </a:xfrm>
          <a:ln>
            <a:noFill/>
          </a:ln>
        </p:spPr>
        <p:txBody>
          <a:bodyPr>
            <a:normAutofit fontScale="85000" lnSpcReduction="20000"/>
          </a:bodyPr>
          <a:lstStyle/>
          <a:p>
            <a:pPr>
              <a:buClr>
                <a:srgbClr val="FF0000"/>
              </a:buClr>
              <a:buSzPct val="140000"/>
              <a:buFont typeface="Wingdings" panose="05000000000000000000" pitchFamily="2" charset="2"/>
              <a:buChar char="Ø"/>
            </a:pPr>
            <a:r>
              <a:rPr lang="ja-JP" altLang="en-US" sz="3200" dirty="0"/>
              <a:t>コロナ感染拡大第二期（</a:t>
            </a:r>
            <a:r>
              <a:rPr lang="en-US" altLang="ja-JP" sz="3200" dirty="0"/>
              <a:t>2020</a:t>
            </a:r>
            <a:r>
              <a:rPr lang="ja-JP" altLang="en-US" sz="3200" dirty="0"/>
              <a:t>年</a:t>
            </a:r>
            <a:r>
              <a:rPr lang="en-US" altLang="ja-JP" sz="3200" dirty="0"/>
              <a:t>7</a:t>
            </a:r>
            <a:r>
              <a:rPr lang="ja-JP" altLang="en-US" sz="3200" dirty="0"/>
              <a:t>－</a:t>
            </a:r>
            <a:r>
              <a:rPr lang="en-US" altLang="ja-JP" sz="3200" dirty="0"/>
              <a:t>10</a:t>
            </a:r>
            <a:r>
              <a:rPr lang="ja-JP" altLang="en-US" sz="3200" dirty="0"/>
              <a:t>月頃国・地域で異なる）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66</a:t>
            </a:fld>
            <a:endParaRPr kumimoji="1" lang="ja-JP" altLang="en-US"/>
          </a:p>
        </p:txBody>
      </p:sp>
      <p:sp>
        <p:nvSpPr>
          <p:cNvPr id="14" name="テキスト ボックス 13">
            <a:extLst>
              <a:ext uri="{FF2B5EF4-FFF2-40B4-BE49-F238E27FC236}">
                <a16:creationId xmlns:a16="http://schemas.microsoft.com/office/drawing/2014/main" id="{EB3C57A0-7E17-4286-9990-C50B7D892BAD}"/>
              </a:ext>
            </a:extLst>
          </p:cNvPr>
          <p:cNvSpPr txBox="1"/>
          <p:nvPr/>
        </p:nvSpPr>
        <p:spPr>
          <a:xfrm>
            <a:off x="1140405" y="1583709"/>
            <a:ext cx="9911190" cy="4524315"/>
          </a:xfrm>
          <a:prstGeom prst="rect">
            <a:avLst/>
          </a:prstGeom>
          <a:noFill/>
          <a:ln w="25400">
            <a:solidFill>
              <a:srgbClr val="FF0000"/>
            </a:solidFill>
          </a:ln>
        </p:spPr>
        <p:txBody>
          <a:bodyPr wrap="square" rtlCol="0">
            <a:spAutoFit/>
          </a:bodyPr>
          <a:lstStyle/>
          <a:p>
            <a:r>
              <a:rPr kumimoji="1" lang="ja-JP" altLang="en-US" sz="3600" dirty="0"/>
              <a:t>リモートでのサービス提供</a:t>
            </a:r>
            <a:endParaRPr lang="en-US" altLang="ja-JP" sz="3600" dirty="0"/>
          </a:p>
          <a:p>
            <a:r>
              <a:rPr lang="ja-JP" altLang="en-US" sz="3600" dirty="0"/>
              <a:t>　　　</a:t>
            </a:r>
            <a:r>
              <a:rPr lang="ja-JP" altLang="en-US" sz="3600" dirty="0">
                <a:highlight>
                  <a:srgbClr val="FFFF00"/>
                </a:highlight>
              </a:rPr>
              <a:t>イベント等のリモートサービスは拡大か縮小か</a:t>
            </a:r>
            <a:endParaRPr lang="en-US" altLang="ja-JP" sz="3600" dirty="0">
              <a:highlight>
                <a:srgbClr val="FFFF00"/>
              </a:highlight>
            </a:endParaRPr>
          </a:p>
          <a:p>
            <a:endParaRPr kumimoji="1" lang="en-US" altLang="ja-JP" sz="3600" dirty="0">
              <a:highlight>
                <a:srgbClr val="FFFF00"/>
              </a:highlight>
            </a:endParaRPr>
          </a:p>
          <a:p>
            <a:r>
              <a:rPr lang="ja-JP" altLang="en-US" sz="3600" dirty="0"/>
              <a:t>拡大している国・地域：米国、中国</a:t>
            </a:r>
            <a:endParaRPr lang="en-US" altLang="ja-JP" sz="3600" dirty="0"/>
          </a:p>
          <a:p>
            <a:r>
              <a:rPr kumimoji="1" lang="ja-JP" altLang="en-US" sz="3600" dirty="0"/>
              <a:t>縮小している</a:t>
            </a:r>
            <a:r>
              <a:rPr lang="ja-JP" altLang="en-US" sz="3600" dirty="0"/>
              <a:t>国・地域：ドイツ、リトアニア　　　</a:t>
            </a:r>
            <a:r>
              <a:rPr lang="en-US" altLang="ja-JP" sz="3600" dirty="0"/>
              <a:t>10</a:t>
            </a:r>
            <a:r>
              <a:rPr lang="ja-JP" altLang="en-US" sz="3600" dirty="0"/>
              <a:t>月下旬感染拡大　　館内利用の制限強化　　リモートへの移行？</a:t>
            </a:r>
            <a:endParaRPr lang="en-US" altLang="ja-JP" sz="3600" dirty="0"/>
          </a:p>
          <a:p>
            <a:r>
              <a:rPr kumimoji="1" lang="ja-JP" altLang="en-US" sz="3600" dirty="0"/>
              <a:t>明確</a:t>
            </a:r>
            <a:r>
              <a:rPr lang="ja-JP" altLang="en-US" sz="3600" dirty="0"/>
              <a:t>でない国・地域：台湾、韓国、日本</a:t>
            </a:r>
            <a:endParaRPr kumimoji="1" lang="en-US" altLang="ja-JP" sz="2800" dirty="0">
              <a:highlight>
                <a:srgbClr val="FFFF00"/>
              </a:highlight>
            </a:endParaRPr>
          </a:p>
        </p:txBody>
      </p:sp>
      <p:sp>
        <p:nvSpPr>
          <p:cNvPr id="16" name="矢印: V 字型 15">
            <a:extLst>
              <a:ext uri="{FF2B5EF4-FFF2-40B4-BE49-F238E27FC236}">
                <a16:creationId xmlns:a16="http://schemas.microsoft.com/office/drawing/2014/main" id="{F87AD7D0-0DAF-4E44-96F7-87F90773F225}"/>
              </a:ext>
            </a:extLst>
          </p:cNvPr>
          <p:cNvSpPr/>
          <p:nvPr/>
        </p:nvSpPr>
        <p:spPr>
          <a:xfrm>
            <a:off x="1391107" y="2288829"/>
            <a:ext cx="599250" cy="40819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A7577D9B-15DB-4EE3-9025-5D579CD4D038}"/>
              </a:ext>
            </a:extLst>
          </p:cNvPr>
          <p:cNvSpPr>
            <a:spLocks noGrp="1"/>
          </p:cNvSpPr>
          <p:nvPr>
            <p:ph type="title"/>
          </p:nvPr>
        </p:nvSpPr>
        <p:spPr>
          <a:xfrm>
            <a:off x="648928" y="248604"/>
            <a:ext cx="10704872" cy="974139"/>
          </a:xfrm>
        </p:spPr>
        <p:txBody>
          <a:bodyPr>
            <a:normAutofit/>
          </a:bodyPr>
          <a:lstStyle/>
          <a:p>
            <a:r>
              <a:rPr lang="ja-JP" altLang="en-US" sz="4000" dirty="0"/>
              <a:t>６．公共図書館リモートサービスの今後の可能性</a:t>
            </a:r>
          </a:p>
        </p:txBody>
      </p:sp>
      <p:sp>
        <p:nvSpPr>
          <p:cNvPr id="2" name="矢印: 右 1">
            <a:extLst>
              <a:ext uri="{FF2B5EF4-FFF2-40B4-BE49-F238E27FC236}">
                <a16:creationId xmlns:a16="http://schemas.microsoft.com/office/drawing/2014/main" id="{74219882-185E-48EA-9B93-83EA2165D105}"/>
              </a:ext>
            </a:extLst>
          </p:cNvPr>
          <p:cNvSpPr/>
          <p:nvPr/>
        </p:nvSpPr>
        <p:spPr>
          <a:xfrm>
            <a:off x="9003791" y="3761795"/>
            <a:ext cx="620655" cy="635300"/>
          </a:xfrm>
          <a:prstGeom prst="rightArrow">
            <a:avLst>
              <a:gd name="adj1" fmla="val 50000"/>
              <a:gd name="adj2" fmla="val 47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F38ACAE3-BDC9-483C-B877-78E79E9CA2C0}"/>
              </a:ext>
            </a:extLst>
          </p:cNvPr>
          <p:cNvSpPr/>
          <p:nvPr/>
        </p:nvSpPr>
        <p:spPr>
          <a:xfrm>
            <a:off x="4006950" y="4403676"/>
            <a:ext cx="450166" cy="635300"/>
          </a:xfrm>
          <a:prstGeom prst="rightArrow">
            <a:avLst>
              <a:gd name="adj1" fmla="val 50000"/>
              <a:gd name="adj2" fmla="val 2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9EBC76FD-5C1A-414A-8517-4DC601DFD882}"/>
              </a:ext>
            </a:extLst>
          </p:cNvPr>
          <p:cNvSpPr/>
          <p:nvPr/>
        </p:nvSpPr>
        <p:spPr>
          <a:xfrm>
            <a:off x="8778708" y="4405744"/>
            <a:ext cx="450166" cy="635300"/>
          </a:xfrm>
          <a:prstGeom prst="rightArrow">
            <a:avLst>
              <a:gd name="adj1" fmla="val 50000"/>
              <a:gd name="adj2" fmla="val 2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1229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743564" y="1454101"/>
            <a:ext cx="10704872" cy="4502231"/>
          </a:xfrm>
          <a:ln>
            <a:noFill/>
          </a:ln>
        </p:spPr>
        <p:txBody>
          <a:bodyPr>
            <a:normAutofit fontScale="92500" lnSpcReduction="20000"/>
          </a:bodyPr>
          <a:lstStyle/>
          <a:p>
            <a:pPr marL="0" indent="0">
              <a:buClr>
                <a:srgbClr val="FF0000"/>
              </a:buClr>
              <a:buSzPct val="140000"/>
              <a:buNone/>
            </a:pPr>
            <a:r>
              <a:rPr lang="ja-JP" altLang="en-US" sz="3600" dirty="0"/>
              <a:t>今後のイベント等のリモートでのサービス提供は</a:t>
            </a:r>
            <a:endParaRPr lang="en-US" altLang="ja-JP" sz="3600" dirty="0"/>
          </a:p>
          <a:p>
            <a:pPr marL="0" indent="0">
              <a:buClr>
                <a:srgbClr val="FF0000"/>
              </a:buClr>
              <a:buSzPct val="140000"/>
              <a:buNone/>
            </a:pPr>
            <a:r>
              <a:rPr lang="ja-JP" altLang="en-US" sz="3600" dirty="0"/>
              <a:t>どのような方向に向かうのか</a:t>
            </a:r>
            <a:endParaRPr lang="en-US" altLang="ja-JP" sz="3600" dirty="0"/>
          </a:p>
          <a:p>
            <a:pPr marL="0" indent="0">
              <a:buClr>
                <a:srgbClr val="FF0000"/>
              </a:buClr>
              <a:buSzPct val="140000"/>
              <a:buNone/>
            </a:pPr>
            <a:endParaRPr lang="ja-JP" altLang="en-US" sz="3600" dirty="0"/>
          </a:p>
          <a:p>
            <a:pPr>
              <a:buClr>
                <a:srgbClr val="FF0000"/>
              </a:buClr>
              <a:buSzPct val="140000"/>
              <a:buFont typeface="Wingdings" panose="05000000000000000000" pitchFamily="2" charset="2"/>
              <a:buChar char="Ø"/>
            </a:pPr>
            <a:r>
              <a:rPr lang="ja-JP" altLang="en-US" sz="3200" dirty="0"/>
              <a:t>リモートサービスが拡大している国：</a:t>
            </a:r>
            <a:r>
              <a:rPr lang="ja-JP" altLang="en-US" sz="3200" dirty="0">
                <a:highlight>
                  <a:srgbClr val="FFFF00"/>
                </a:highlight>
              </a:rPr>
              <a:t>米国</a:t>
            </a:r>
            <a:endParaRPr lang="en-US" altLang="ja-JP" sz="3200" dirty="0">
              <a:highlight>
                <a:srgbClr val="FFFF00"/>
              </a:highlight>
            </a:endParaRPr>
          </a:p>
          <a:p>
            <a:pPr marL="1519238" indent="0">
              <a:buClr>
                <a:srgbClr val="FF0000"/>
              </a:buClr>
              <a:buSzPct val="140000"/>
              <a:buNone/>
            </a:pPr>
            <a:r>
              <a:rPr lang="ja-JP" altLang="en-US" sz="3200" dirty="0"/>
              <a:t>コロナ感染拡大のなかで、図書館の休館、制限開館が続き代替えの手段がない</a:t>
            </a:r>
            <a:endParaRPr lang="en-US" altLang="ja-JP" sz="3200" dirty="0"/>
          </a:p>
          <a:p>
            <a:pPr>
              <a:buClr>
                <a:srgbClr val="FF0000"/>
              </a:buClr>
              <a:buSzPct val="140000"/>
              <a:buFont typeface="Wingdings" panose="05000000000000000000" pitchFamily="2" charset="2"/>
              <a:buChar char="Ø"/>
            </a:pPr>
            <a:r>
              <a:rPr lang="ja-JP" altLang="en-US" sz="3200" dirty="0"/>
              <a:t>リモートサービスが拡大している国：</a:t>
            </a:r>
            <a:r>
              <a:rPr lang="ja-JP" altLang="en-US" sz="3200" dirty="0">
                <a:highlight>
                  <a:srgbClr val="FFFF00"/>
                </a:highlight>
              </a:rPr>
              <a:t>中国</a:t>
            </a:r>
            <a:endParaRPr lang="en-US" altLang="ja-JP" sz="3200" dirty="0">
              <a:highlight>
                <a:srgbClr val="FFFF00"/>
              </a:highlight>
            </a:endParaRPr>
          </a:p>
          <a:p>
            <a:pPr marL="1441450" indent="0">
              <a:buClr>
                <a:srgbClr val="FF0000"/>
              </a:buClr>
              <a:buSzPct val="140000"/>
              <a:buNone/>
            </a:pPr>
            <a:r>
              <a:rPr lang="ja-JP" altLang="en-US" sz="3200" dirty="0"/>
              <a:t>コロナ感染が抑制でき、図書館は開館しているが、お話会やメイカースペースなどのイベントのリモート開催が持続している</a:t>
            </a:r>
          </a:p>
          <a:p>
            <a:pPr>
              <a:buClr>
                <a:srgbClr val="FF0000"/>
              </a:buClr>
              <a:buSzPct val="140000"/>
              <a:buFont typeface="Wingdings" panose="05000000000000000000" pitchFamily="2" charset="2"/>
              <a:buChar char="Ø"/>
            </a:pPr>
            <a:endParaRPr lang="ja-JP" altLang="en-US" sz="3200"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67</a:t>
            </a:fld>
            <a:endParaRPr kumimoji="1" lang="ja-JP" altLang="en-US"/>
          </a:p>
        </p:txBody>
      </p:sp>
      <p:sp>
        <p:nvSpPr>
          <p:cNvPr id="20" name="タイトル 1">
            <a:extLst>
              <a:ext uri="{FF2B5EF4-FFF2-40B4-BE49-F238E27FC236}">
                <a16:creationId xmlns:a16="http://schemas.microsoft.com/office/drawing/2014/main" id="{A7577D9B-15DB-4EE3-9025-5D579CD4D038}"/>
              </a:ext>
            </a:extLst>
          </p:cNvPr>
          <p:cNvSpPr>
            <a:spLocks noGrp="1"/>
          </p:cNvSpPr>
          <p:nvPr>
            <p:ph type="title"/>
          </p:nvPr>
        </p:nvSpPr>
        <p:spPr>
          <a:xfrm>
            <a:off x="648928" y="479962"/>
            <a:ext cx="10704872" cy="974139"/>
          </a:xfrm>
        </p:spPr>
        <p:txBody>
          <a:bodyPr>
            <a:normAutofit/>
          </a:bodyPr>
          <a:lstStyle/>
          <a:p>
            <a:r>
              <a:rPr lang="ja-JP" altLang="en-US" sz="4000" dirty="0"/>
              <a:t>６．公共図書館リモートサービスの今後の可能性</a:t>
            </a:r>
          </a:p>
        </p:txBody>
      </p:sp>
    </p:spTree>
    <p:extLst>
      <p:ext uri="{BB962C8B-B14F-4D97-AF65-F5344CB8AC3E}">
        <p14:creationId xmlns:p14="http://schemas.microsoft.com/office/powerpoint/2010/main" val="1483017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743564" y="1454101"/>
            <a:ext cx="10704872" cy="4502231"/>
          </a:xfrm>
          <a:ln>
            <a:noFill/>
          </a:ln>
        </p:spPr>
        <p:txBody>
          <a:bodyPr>
            <a:normAutofit/>
          </a:bodyPr>
          <a:lstStyle/>
          <a:p>
            <a:pPr marL="0" indent="0">
              <a:buClr>
                <a:srgbClr val="FF0000"/>
              </a:buClr>
              <a:buSzPct val="140000"/>
              <a:buNone/>
            </a:pPr>
            <a:r>
              <a:rPr lang="ja-JP" altLang="en-US" sz="3600" dirty="0"/>
              <a:t>今後のイベント等のリモートでのサービス提供は</a:t>
            </a:r>
            <a:endParaRPr lang="en-US" altLang="ja-JP" sz="3600" dirty="0"/>
          </a:p>
          <a:p>
            <a:pPr marL="0" indent="0">
              <a:buClr>
                <a:srgbClr val="FF0000"/>
              </a:buClr>
              <a:buSzPct val="140000"/>
              <a:buNone/>
            </a:pPr>
            <a:r>
              <a:rPr lang="ja-JP" altLang="en-US" sz="3600" dirty="0"/>
              <a:t>どのような方向に向かうのか</a:t>
            </a:r>
            <a:endParaRPr lang="en-US" altLang="ja-JP" sz="3600" dirty="0"/>
          </a:p>
          <a:p>
            <a:pPr marL="0" indent="0">
              <a:buClr>
                <a:srgbClr val="FF0000"/>
              </a:buClr>
              <a:buSzPct val="140000"/>
              <a:buNone/>
            </a:pPr>
            <a:endParaRPr lang="ja-JP" altLang="en-US" sz="3600" dirty="0"/>
          </a:p>
          <a:p>
            <a:pPr>
              <a:buClr>
                <a:srgbClr val="FF0000"/>
              </a:buClr>
              <a:buSzPct val="140000"/>
              <a:buFont typeface="Wingdings" panose="05000000000000000000" pitchFamily="2" charset="2"/>
              <a:buChar char="Ø"/>
            </a:pPr>
            <a:r>
              <a:rPr lang="ja-JP" altLang="en-US" sz="3200" dirty="0"/>
              <a:t>ドイツ、リトアニアには</a:t>
            </a:r>
            <a:r>
              <a:rPr lang="en-US" altLang="ja-JP" sz="3200" dirty="0"/>
              <a:t>9</a:t>
            </a:r>
            <a:r>
              <a:rPr lang="ja-JP" altLang="en-US" sz="3200" dirty="0"/>
              <a:t>月には館内で多くのイベントが開催されている。今後の感染拡大でどのような選択をするのか</a:t>
            </a:r>
            <a:endParaRPr lang="en-US" altLang="ja-JP" sz="3200" dirty="0"/>
          </a:p>
          <a:p>
            <a:pPr>
              <a:buClr>
                <a:srgbClr val="FF0000"/>
              </a:buClr>
              <a:buSzPct val="140000"/>
              <a:buFont typeface="Wingdings" panose="05000000000000000000" pitchFamily="2" charset="2"/>
              <a:buChar char="Ø"/>
            </a:pPr>
            <a:r>
              <a:rPr lang="zh-CN" altLang="en-US" sz="3200" dirty="0">
                <a:latin typeface="ＭＳ Ｐゴシック" panose="020B0600070205080204" pitchFamily="50" charset="-128"/>
                <a:ea typeface="ＭＳ Ｐゴシック" panose="020B0600070205080204" pitchFamily="50" charset="-128"/>
              </a:rPr>
              <a:t>台湾、韓国、日本</a:t>
            </a:r>
            <a:r>
              <a:rPr lang="ja-JP" altLang="en-US" sz="3200" dirty="0">
                <a:latin typeface="ＭＳ Ｐゴシック" panose="020B0600070205080204" pitchFamily="50" charset="-128"/>
                <a:ea typeface="ＭＳ Ｐゴシック" panose="020B0600070205080204" pitchFamily="50" charset="-128"/>
              </a:rPr>
              <a:t>はリモートでのサービスがそれほど多くない。今後</a:t>
            </a:r>
            <a:r>
              <a:rPr lang="ja-JP" altLang="en-US" sz="3200" dirty="0"/>
              <a:t>コロナ感染が拡大するような状況下ではどのように対応するか。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68</a:t>
            </a:fld>
            <a:endParaRPr kumimoji="1" lang="ja-JP" altLang="en-US"/>
          </a:p>
        </p:txBody>
      </p:sp>
      <p:sp>
        <p:nvSpPr>
          <p:cNvPr id="20" name="タイトル 1">
            <a:extLst>
              <a:ext uri="{FF2B5EF4-FFF2-40B4-BE49-F238E27FC236}">
                <a16:creationId xmlns:a16="http://schemas.microsoft.com/office/drawing/2014/main" id="{A7577D9B-15DB-4EE3-9025-5D579CD4D038}"/>
              </a:ext>
            </a:extLst>
          </p:cNvPr>
          <p:cNvSpPr>
            <a:spLocks noGrp="1"/>
          </p:cNvSpPr>
          <p:nvPr>
            <p:ph type="title"/>
          </p:nvPr>
        </p:nvSpPr>
        <p:spPr>
          <a:xfrm>
            <a:off x="648928" y="479962"/>
            <a:ext cx="10704872" cy="974139"/>
          </a:xfrm>
        </p:spPr>
        <p:txBody>
          <a:bodyPr>
            <a:normAutofit/>
          </a:bodyPr>
          <a:lstStyle/>
          <a:p>
            <a:r>
              <a:rPr lang="ja-JP" altLang="en-US" sz="4000" dirty="0"/>
              <a:t>６．公共図書館リモートサービスの今後の可能性</a:t>
            </a:r>
          </a:p>
        </p:txBody>
      </p:sp>
    </p:spTree>
    <p:extLst>
      <p:ext uri="{BB962C8B-B14F-4D97-AF65-F5344CB8AC3E}">
        <p14:creationId xmlns:p14="http://schemas.microsoft.com/office/powerpoint/2010/main" val="33031699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743564" y="1454101"/>
            <a:ext cx="10704872" cy="4502231"/>
          </a:xfrm>
          <a:ln>
            <a:noFill/>
          </a:ln>
        </p:spPr>
        <p:txBody>
          <a:bodyPr>
            <a:normAutofit/>
          </a:bodyPr>
          <a:lstStyle/>
          <a:p>
            <a:pPr marL="0" indent="0">
              <a:buClr>
                <a:srgbClr val="FF0000"/>
              </a:buClr>
              <a:buSzPct val="140000"/>
              <a:buNone/>
            </a:pPr>
            <a:r>
              <a:rPr lang="ja-JP" altLang="en-US" sz="3600" dirty="0"/>
              <a:t>コロナウイルス感染症との共存時代（コロナ後）の図書館リモートサービスは？</a:t>
            </a:r>
            <a:endParaRPr lang="en-US" altLang="ja-JP" sz="3600" dirty="0"/>
          </a:p>
          <a:p>
            <a:pPr marL="0" indent="0">
              <a:buClr>
                <a:srgbClr val="FF0000"/>
              </a:buClr>
              <a:buSzPct val="140000"/>
              <a:buNone/>
            </a:pPr>
            <a:endParaRPr lang="en-US" altLang="ja-JP" sz="3600" dirty="0"/>
          </a:p>
          <a:p>
            <a:pPr>
              <a:buClr>
                <a:srgbClr val="FF0000"/>
              </a:buClr>
              <a:buSzPct val="140000"/>
              <a:buFont typeface="Wingdings" panose="05000000000000000000" pitchFamily="2" charset="2"/>
              <a:buChar char="Ø"/>
            </a:pPr>
            <a:r>
              <a:rPr lang="ja-JP" altLang="en-US" sz="3600" dirty="0"/>
              <a:t>コロナウイルス感染症の拡大下でリモートサービスにより従来のイベントなどの</a:t>
            </a:r>
            <a:r>
              <a:rPr lang="ja-JP" altLang="en-US" sz="3600" dirty="0">
                <a:highlight>
                  <a:srgbClr val="FFFF00"/>
                </a:highlight>
              </a:rPr>
              <a:t>サービスが継続</a:t>
            </a:r>
            <a:r>
              <a:rPr lang="ja-JP" altLang="en-US" sz="3600" dirty="0"/>
              <a:t>できた経験の大切さ</a:t>
            </a:r>
            <a:endParaRPr lang="en-US" altLang="ja-JP" sz="3600" dirty="0"/>
          </a:p>
          <a:p>
            <a:pPr>
              <a:buClr>
                <a:srgbClr val="FF0000"/>
              </a:buClr>
              <a:buSzPct val="140000"/>
              <a:buFont typeface="Wingdings" panose="05000000000000000000" pitchFamily="2" charset="2"/>
              <a:buChar char="Ø"/>
            </a:pPr>
            <a:r>
              <a:rPr lang="ja-JP" altLang="en-US" sz="3600" dirty="0"/>
              <a:t>コロナ後の時代においてもリモートサービスにより、</a:t>
            </a:r>
            <a:r>
              <a:rPr lang="ja-JP" altLang="en-US" sz="3600" dirty="0">
                <a:highlight>
                  <a:srgbClr val="FFFF00"/>
                </a:highlight>
              </a:rPr>
              <a:t>新たな図書館利用者</a:t>
            </a:r>
            <a:r>
              <a:rPr lang="ja-JP" altLang="en-US" sz="3600" dirty="0"/>
              <a:t>に到達できた経験は生かされる</a:t>
            </a:r>
            <a:endParaRPr lang="en-US" altLang="ja-JP" sz="3600" dirty="0"/>
          </a:p>
          <a:p>
            <a:pPr>
              <a:buClr>
                <a:srgbClr val="FF0000"/>
              </a:buClr>
              <a:buSzPct val="140000"/>
              <a:buFont typeface="Wingdings" panose="05000000000000000000" pitchFamily="2" charset="2"/>
              <a:buChar char="Ø"/>
            </a:pPr>
            <a:endParaRPr lang="en-US" altLang="ja-JP" sz="3600" dirty="0"/>
          </a:p>
          <a:p>
            <a:pPr>
              <a:buClr>
                <a:srgbClr val="FF0000"/>
              </a:buClr>
              <a:buSzPct val="140000"/>
              <a:buFont typeface="Wingdings" panose="05000000000000000000" pitchFamily="2" charset="2"/>
              <a:buChar char="Ø"/>
            </a:pPr>
            <a:endParaRPr lang="en-US" altLang="ja-JP" sz="3600" dirty="0"/>
          </a:p>
          <a:p>
            <a:pPr>
              <a:buClr>
                <a:srgbClr val="FF0000"/>
              </a:buClr>
              <a:buSzPct val="140000"/>
              <a:buFont typeface="Wingdings" panose="05000000000000000000" pitchFamily="2" charset="2"/>
              <a:buChar char="Ø"/>
            </a:pPr>
            <a:endParaRPr lang="ja-JP" altLang="en-US" sz="3600" dirty="0"/>
          </a:p>
          <a:p>
            <a:pPr>
              <a:buClr>
                <a:srgbClr val="FF0000"/>
              </a:buClr>
              <a:buSzPct val="140000"/>
              <a:buFont typeface="Wingdings" panose="05000000000000000000" pitchFamily="2" charset="2"/>
              <a:buChar char="Ø"/>
            </a:pPr>
            <a:endParaRPr lang="ja-JP" altLang="en-US" sz="3200"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69</a:t>
            </a:fld>
            <a:endParaRPr kumimoji="1" lang="ja-JP" altLang="en-US"/>
          </a:p>
        </p:txBody>
      </p:sp>
      <p:sp>
        <p:nvSpPr>
          <p:cNvPr id="20" name="タイトル 1">
            <a:extLst>
              <a:ext uri="{FF2B5EF4-FFF2-40B4-BE49-F238E27FC236}">
                <a16:creationId xmlns:a16="http://schemas.microsoft.com/office/drawing/2014/main" id="{A7577D9B-15DB-4EE3-9025-5D579CD4D038}"/>
              </a:ext>
            </a:extLst>
          </p:cNvPr>
          <p:cNvSpPr>
            <a:spLocks noGrp="1"/>
          </p:cNvSpPr>
          <p:nvPr>
            <p:ph type="title"/>
          </p:nvPr>
        </p:nvSpPr>
        <p:spPr>
          <a:xfrm>
            <a:off x="648928" y="479962"/>
            <a:ext cx="10704872" cy="974139"/>
          </a:xfrm>
        </p:spPr>
        <p:txBody>
          <a:bodyPr>
            <a:normAutofit/>
          </a:bodyPr>
          <a:lstStyle/>
          <a:p>
            <a:r>
              <a:rPr lang="ja-JP" altLang="en-US" sz="4000" dirty="0"/>
              <a:t>６．公共図書館リモートサービスの今後の可能性</a:t>
            </a:r>
          </a:p>
        </p:txBody>
      </p:sp>
    </p:spTree>
    <p:extLst>
      <p:ext uri="{BB962C8B-B14F-4D97-AF65-F5344CB8AC3E}">
        <p14:creationId xmlns:p14="http://schemas.microsoft.com/office/powerpoint/2010/main" val="2314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fontScale="92500"/>
          </a:bodyPr>
          <a:lstStyle/>
          <a:p>
            <a:pPr>
              <a:buClr>
                <a:srgbClr val="FF0000"/>
              </a:buClr>
              <a:buSzPct val="140000"/>
              <a:buFont typeface="Wingdings" panose="05000000000000000000" pitchFamily="2" charset="2"/>
              <a:buChar char="Ø"/>
            </a:pPr>
            <a:r>
              <a:rPr lang="ja-JP" altLang="en-US" dirty="0"/>
              <a:t>韓国のコロナウイルス新規感染者数の推移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3</a:t>
            </a:r>
            <a:r>
              <a:rPr lang="ja-JP" altLang="en-US" dirty="0"/>
              <a:t>日データ　</a:t>
            </a:r>
            <a:r>
              <a:rPr lang="en-US" altLang="ja-JP" dirty="0"/>
              <a:t>NHK</a:t>
            </a:r>
            <a:r>
              <a:rPr lang="ja-JP" altLang="en-US" dirty="0"/>
              <a:t>作成）　韓国では</a:t>
            </a:r>
            <a:r>
              <a:rPr lang="en-US" altLang="ja-JP" dirty="0"/>
              <a:t>3</a:t>
            </a:r>
            <a:r>
              <a:rPr lang="ja-JP" altLang="en-US" dirty="0"/>
              <a:t>月の第一波は抑制できたが</a:t>
            </a:r>
            <a:r>
              <a:rPr lang="en-US" altLang="ja-JP" dirty="0"/>
              <a:t>8</a:t>
            </a:r>
            <a:r>
              <a:rPr lang="ja-JP" altLang="en-US" dirty="0"/>
              <a:t>月に第二波が起きた。</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7</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820160" y="5987018"/>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A54E36A0-6B22-4D6D-A888-42963924B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40" y="1881400"/>
            <a:ext cx="10145268" cy="4149852"/>
          </a:xfrm>
          <a:prstGeom prst="rect">
            <a:avLst/>
          </a:prstGeom>
        </p:spPr>
      </p:pic>
    </p:spTree>
    <p:extLst>
      <p:ext uri="{BB962C8B-B14F-4D97-AF65-F5344CB8AC3E}">
        <p14:creationId xmlns:p14="http://schemas.microsoft.com/office/powerpoint/2010/main" val="269437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934000"/>
            <a:ext cx="10894141" cy="1716210"/>
          </a:xfrm>
        </p:spPr>
        <p:txBody>
          <a:bodyPr>
            <a:normAutofit lnSpcReduction="10000"/>
          </a:bodyPr>
          <a:lstStyle/>
          <a:p>
            <a:pPr>
              <a:buClr>
                <a:srgbClr val="FF0000"/>
              </a:buClr>
              <a:buSzPct val="140000"/>
              <a:buFont typeface="Wingdings" panose="05000000000000000000" pitchFamily="2" charset="2"/>
              <a:buChar char="Ø"/>
            </a:pPr>
            <a:r>
              <a:rPr lang="ja-JP" altLang="en-US" dirty="0"/>
              <a:t>日本のコロナウイルス新規感染者数の推移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4</a:t>
            </a:r>
            <a:r>
              <a:rPr lang="ja-JP" altLang="en-US" dirty="0"/>
              <a:t>日データ　</a:t>
            </a:r>
            <a:r>
              <a:rPr lang="en-US" altLang="ja-JP" dirty="0"/>
              <a:t>NHK</a:t>
            </a:r>
            <a:r>
              <a:rPr lang="ja-JP" altLang="en-US" dirty="0"/>
              <a:t>作成）　　</a:t>
            </a:r>
            <a:endParaRPr lang="en-US" altLang="ja-JP" dirty="0"/>
          </a:p>
          <a:p>
            <a:pPr>
              <a:buClr>
                <a:srgbClr val="FF0000"/>
              </a:buClr>
              <a:buSzPct val="140000"/>
              <a:buFont typeface="Wingdings" panose="05000000000000000000" pitchFamily="2" charset="2"/>
              <a:buChar char="Ø"/>
            </a:pPr>
            <a:r>
              <a:rPr lang="en-US" altLang="ja-JP" dirty="0"/>
              <a:t>4</a:t>
            </a:r>
            <a:r>
              <a:rPr lang="ja-JP" altLang="en-US" dirty="0"/>
              <a:t>－</a:t>
            </a:r>
            <a:r>
              <a:rPr lang="en-US" altLang="ja-JP" dirty="0"/>
              <a:t>5</a:t>
            </a:r>
            <a:r>
              <a:rPr lang="ja-JP" altLang="en-US" dirty="0"/>
              <a:t>月の第一波の後、感染が抑制されていたが、</a:t>
            </a:r>
            <a:r>
              <a:rPr lang="en-US" altLang="ja-JP" dirty="0"/>
              <a:t>7</a:t>
            </a:r>
            <a:r>
              <a:rPr lang="ja-JP" altLang="en-US" dirty="0"/>
              <a:t>－</a:t>
            </a:r>
            <a:r>
              <a:rPr lang="en-US" altLang="ja-JP" dirty="0"/>
              <a:t>8</a:t>
            </a:r>
            <a:r>
              <a:rPr lang="ja-JP" altLang="en-US" dirty="0"/>
              <a:t>月に再拡大し終息せずに継続している。最近、感染者数の再度の増加が認められる。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8</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3212755" y="4801059"/>
            <a:ext cx="5763437"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/news/special/coronavirus/data-all/</a:t>
            </a:r>
            <a:endParaRPr lang="ja-JP" altLang="en-US" dirty="0">
              <a:solidFill>
                <a:srgbClr val="FFFFFF"/>
              </a:solidFill>
            </a:endParaRPr>
          </a:p>
        </p:txBody>
      </p:sp>
      <p:grpSp>
        <p:nvGrpSpPr>
          <p:cNvPr id="18" name="グループ化 17">
            <a:extLst>
              <a:ext uri="{FF2B5EF4-FFF2-40B4-BE49-F238E27FC236}">
                <a16:creationId xmlns:a16="http://schemas.microsoft.com/office/drawing/2014/main" id="{6BD15746-050D-417C-8167-1F2921208E60}"/>
              </a:ext>
            </a:extLst>
          </p:cNvPr>
          <p:cNvGrpSpPr/>
          <p:nvPr/>
        </p:nvGrpSpPr>
        <p:grpSpPr>
          <a:xfrm>
            <a:off x="653124" y="2685028"/>
            <a:ext cx="10704875" cy="1947863"/>
            <a:chOff x="653124" y="2685028"/>
            <a:chExt cx="10704875" cy="1947863"/>
          </a:xfrm>
        </p:grpSpPr>
        <p:pic>
          <p:nvPicPr>
            <p:cNvPr id="11" name="図 10" descr="グラフ, ヒストグラム&#10;&#10;自動的に生成された説明">
              <a:extLst>
                <a:ext uri="{FF2B5EF4-FFF2-40B4-BE49-F238E27FC236}">
                  <a16:creationId xmlns:a16="http://schemas.microsoft.com/office/drawing/2014/main" id="{DC58DE4F-0808-4363-AFFC-DB053268A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24" y="2685028"/>
              <a:ext cx="3795713" cy="1947863"/>
            </a:xfrm>
            <a:prstGeom prst="rect">
              <a:avLst/>
            </a:prstGeom>
          </p:spPr>
        </p:pic>
        <p:pic>
          <p:nvPicPr>
            <p:cNvPr id="15" name="図 14" descr="グラフ, ヒストグラム&#10;&#10;自動的に生成された説明">
              <a:extLst>
                <a:ext uri="{FF2B5EF4-FFF2-40B4-BE49-F238E27FC236}">
                  <a16:creationId xmlns:a16="http://schemas.microsoft.com/office/drawing/2014/main" id="{C57EE7DC-2645-4392-8666-3ABE39C6E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837" y="2799328"/>
              <a:ext cx="3614738" cy="1833563"/>
            </a:xfrm>
            <a:prstGeom prst="rect">
              <a:avLst/>
            </a:prstGeom>
          </p:spPr>
        </p:pic>
        <p:pic>
          <p:nvPicPr>
            <p:cNvPr id="17" name="図 16" descr="グラフ, ヒストグラム&#10;&#10;自動的に生成された説明">
              <a:extLst>
                <a:ext uri="{FF2B5EF4-FFF2-40B4-BE49-F238E27FC236}">
                  <a16:creationId xmlns:a16="http://schemas.microsoft.com/office/drawing/2014/main" id="{F3F310DF-A887-4E05-8CEE-0F2B1BFE8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036" y="2818378"/>
              <a:ext cx="3509963" cy="1814513"/>
            </a:xfrm>
            <a:prstGeom prst="rect">
              <a:avLst/>
            </a:prstGeom>
          </p:spPr>
        </p:pic>
      </p:grpSp>
    </p:spTree>
    <p:extLst>
      <p:ext uri="{BB962C8B-B14F-4D97-AF65-F5344CB8AC3E}">
        <p14:creationId xmlns:p14="http://schemas.microsoft.com/office/powerpoint/2010/main" val="338154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838200" y="365125"/>
            <a:ext cx="10515600" cy="1306443"/>
          </a:xfrm>
        </p:spPr>
        <p:txBody>
          <a:bodyPr>
            <a:normAutofit/>
          </a:bodyPr>
          <a:lstStyle/>
          <a:p>
            <a:r>
              <a:rPr lang="ja-JP" altLang="en-US" sz="4000" dirty="0"/>
              <a:t>２．コロナウイルス感染症と公共図書館</a:t>
            </a:r>
          </a:p>
        </p:txBody>
      </p:sp>
      <p:sp>
        <p:nvSpPr>
          <p:cNvPr id="6" name="コンテンツ プレースホルダー 2"/>
          <p:cNvSpPr>
            <a:spLocks noGrp="1"/>
          </p:cNvSpPr>
          <p:nvPr>
            <p:ph idx="1"/>
          </p:nvPr>
        </p:nvSpPr>
        <p:spPr>
          <a:xfrm>
            <a:off x="838200" y="1516123"/>
            <a:ext cx="4152774" cy="4303464"/>
          </a:xfrm>
        </p:spPr>
        <p:txBody>
          <a:bodyPr>
            <a:normAutofit/>
          </a:bodyPr>
          <a:lstStyle/>
          <a:p>
            <a:pPr>
              <a:buClr>
                <a:srgbClr val="FF0000"/>
              </a:buClr>
              <a:buSzPct val="140000"/>
              <a:buFont typeface="Wingdings" panose="05000000000000000000" pitchFamily="2" charset="2"/>
              <a:buChar char="Ø"/>
            </a:pPr>
            <a:r>
              <a:rPr lang="ja-JP" altLang="en-US" sz="3200" dirty="0"/>
              <a:t>コロナ感染以前（</a:t>
            </a:r>
            <a:r>
              <a:rPr lang="en-US" altLang="ja-JP" sz="3200" dirty="0"/>
              <a:t>2019</a:t>
            </a:r>
            <a:r>
              <a:rPr lang="ja-JP" altLang="en-US" sz="3200" dirty="0"/>
              <a:t>年末まで）</a:t>
            </a:r>
          </a:p>
          <a:p>
            <a:pPr>
              <a:buClr>
                <a:srgbClr val="FF0000"/>
              </a:buClr>
              <a:buSzPct val="140000"/>
              <a:buFont typeface="Wingdings" panose="05000000000000000000" pitchFamily="2" charset="2"/>
              <a:buChar char="Ø"/>
            </a:pPr>
            <a:r>
              <a:rPr lang="ja-JP" altLang="en-US" sz="3200" dirty="0"/>
              <a:t>コロナ感染拡大の第一期（</a:t>
            </a:r>
            <a:r>
              <a:rPr lang="en-US" altLang="ja-JP" sz="3200" dirty="0"/>
              <a:t>2020</a:t>
            </a:r>
            <a:r>
              <a:rPr lang="ja-JP" altLang="en-US" sz="3200" dirty="0"/>
              <a:t>年</a:t>
            </a:r>
            <a:r>
              <a:rPr lang="en-US" altLang="ja-JP" sz="3200" dirty="0"/>
              <a:t>2</a:t>
            </a:r>
            <a:r>
              <a:rPr lang="ja-JP" altLang="en-US" sz="3200" dirty="0"/>
              <a:t>－</a:t>
            </a:r>
            <a:r>
              <a:rPr lang="en-US" altLang="ja-JP" sz="3200" dirty="0"/>
              <a:t>6</a:t>
            </a:r>
            <a:r>
              <a:rPr lang="ja-JP" altLang="en-US" sz="3200" dirty="0"/>
              <a:t>月」頃国・地域で異なる）</a:t>
            </a:r>
          </a:p>
          <a:p>
            <a:pPr>
              <a:buClr>
                <a:srgbClr val="FF0000"/>
              </a:buClr>
              <a:buSzPct val="140000"/>
              <a:buFont typeface="Wingdings" panose="05000000000000000000" pitchFamily="2" charset="2"/>
              <a:buChar char="Ø"/>
            </a:pPr>
            <a:r>
              <a:rPr lang="ja-JP" altLang="en-US" sz="3200" dirty="0"/>
              <a:t>コロナ感染拡大の第二期（</a:t>
            </a:r>
            <a:r>
              <a:rPr lang="en-US" altLang="ja-JP" sz="3200" dirty="0"/>
              <a:t>2020</a:t>
            </a:r>
            <a:r>
              <a:rPr lang="ja-JP" altLang="en-US" sz="3200" dirty="0"/>
              <a:t>年</a:t>
            </a:r>
            <a:r>
              <a:rPr lang="en-US" altLang="ja-JP" sz="3200" dirty="0"/>
              <a:t>7</a:t>
            </a:r>
            <a:r>
              <a:rPr lang="ja-JP" altLang="en-US" sz="3200" dirty="0"/>
              <a:t>月－</a:t>
            </a:r>
            <a:r>
              <a:rPr lang="en-US" altLang="ja-JP" sz="3200" dirty="0"/>
              <a:t>10</a:t>
            </a:r>
            <a:r>
              <a:rPr lang="ja-JP" altLang="en-US" sz="3200" dirty="0"/>
              <a:t>月国・地域で異なる）</a:t>
            </a:r>
          </a:p>
        </p:txBody>
      </p:sp>
      <p:pic>
        <p:nvPicPr>
          <p:cNvPr id="7" name="図 6" descr="教会の建物&#10;&#10;自動的に生成された説明">
            <a:extLst>
              <a:ext uri="{FF2B5EF4-FFF2-40B4-BE49-F238E27FC236}">
                <a16:creationId xmlns:a16="http://schemas.microsoft.com/office/drawing/2014/main" id="{CDAEE689-AA61-4CE6-A7D7-25C32AE53C92}"/>
              </a:ext>
            </a:extLst>
          </p:cNvPr>
          <p:cNvPicPr/>
          <p:nvPr/>
        </p:nvPicPr>
        <p:blipFill rotWithShape="1">
          <a:blip r:embed="rId2" cstate="print">
            <a:extLst>
              <a:ext uri="{28A0092B-C50C-407E-A947-70E740481C1C}">
                <a14:useLocalDpi xmlns:a14="http://schemas.microsoft.com/office/drawing/2010/main"/>
              </a:ext>
            </a:extLst>
          </a:blip>
          <a:srcRect r="6164"/>
          <a:stretch/>
        </p:blipFill>
        <p:spPr bwMode="auto">
          <a:xfrm>
            <a:off x="5183501" y="1439333"/>
            <a:ext cx="6170299" cy="4224808"/>
          </a:xfrm>
          <a:prstGeom prst="rect">
            <a:avLst/>
          </a:prstGeom>
          <a:noFill/>
        </p:spPr>
      </p:pic>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9</a:t>
            </a:fld>
            <a:endParaRPr kumimoji="1" lang="ja-JP" altLang="en-US"/>
          </a:p>
        </p:txBody>
      </p:sp>
      <p:sp>
        <p:nvSpPr>
          <p:cNvPr id="3" name="正方形/長方形 2">
            <a:extLst>
              <a:ext uri="{FF2B5EF4-FFF2-40B4-BE49-F238E27FC236}">
                <a16:creationId xmlns:a16="http://schemas.microsoft.com/office/drawing/2014/main" id="{ACB7CA68-B506-4BFE-95E3-DDBD6AE9C594}"/>
              </a:ext>
            </a:extLst>
          </p:cNvPr>
          <p:cNvSpPr/>
          <p:nvPr/>
        </p:nvSpPr>
        <p:spPr>
          <a:xfrm>
            <a:off x="4790775" y="5819587"/>
            <a:ext cx="6955750" cy="461665"/>
          </a:xfrm>
          <a:prstGeom prst="rect">
            <a:avLst/>
          </a:prstGeom>
        </p:spPr>
        <p:txBody>
          <a:bodyPr wrap="none">
            <a:spAutoFit/>
          </a:bodyPr>
          <a:lstStyle/>
          <a:p>
            <a:r>
              <a:rPr lang="ja-JP" altLang="ja-JP" sz="2400" dirty="0">
                <a:ea typeface="ＭＳ 明朝" panose="02020609040205080304" pitchFamily="17" charset="-128"/>
                <a:cs typeface="Times New Roman" panose="02020603050405020304" pitchFamily="18" charset="0"/>
              </a:rPr>
              <a:t>コロンバス市中央公共図書館</a:t>
            </a:r>
            <a:r>
              <a:rPr lang="ja-JP" altLang="en-US" sz="2400" dirty="0">
                <a:ea typeface="ＭＳ 明朝" panose="02020609040205080304" pitchFamily="17" charset="-128"/>
                <a:cs typeface="Times New Roman" panose="02020603050405020304" pitchFamily="18" charset="0"/>
              </a:rPr>
              <a:t>（米国オハイオ州）</a:t>
            </a:r>
            <a:endParaRPr lang="ja-JP" altLang="en-US" sz="2400" dirty="0"/>
          </a:p>
        </p:txBody>
      </p:sp>
    </p:spTree>
    <p:extLst>
      <p:ext uri="{BB962C8B-B14F-4D97-AF65-F5344CB8AC3E}">
        <p14:creationId xmlns:p14="http://schemas.microsoft.com/office/powerpoint/2010/main" val="10199758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5568</Words>
  <Application>Microsoft Office PowerPoint</Application>
  <PresentationFormat>ワイド画面</PresentationFormat>
  <Paragraphs>540</Paragraphs>
  <Slides>69</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69</vt:i4>
      </vt:variant>
    </vt:vector>
  </HeadingPairs>
  <TitlesOfParts>
    <vt:vector size="79" baseType="lpstr">
      <vt:lpstr>ＭＳ Ｐゴシック</vt:lpstr>
      <vt:lpstr>ＭＳ 明朝</vt:lpstr>
      <vt:lpstr>Roboto</vt:lpstr>
      <vt:lpstr>ヒラギノ角ゴ Pro W3</vt:lpstr>
      <vt:lpstr>Arial</vt:lpstr>
      <vt:lpstr>Calibri</vt:lpstr>
      <vt:lpstr>Calibri Light</vt:lpstr>
      <vt:lpstr>Century</vt:lpstr>
      <vt:lpstr>Wingdings</vt:lpstr>
      <vt:lpstr>Office テーマ</vt:lpstr>
      <vt:lpstr>PowerPoint プレゼンテーション</vt:lpstr>
      <vt:lpstr>概要</vt:lpstr>
      <vt:lpstr>１．コロナウイルス感染症の今</vt:lpstr>
      <vt:lpstr>１．コロナウイルス感染症の今</vt:lpstr>
      <vt:lpstr>１．コロナウイルス感染症の今</vt:lpstr>
      <vt:lpstr>１．コロナウイルス感染症の今</vt:lpstr>
      <vt:lpstr>１．コロナウイルス感染症の今</vt:lpstr>
      <vt:lpstr>１．コロナウイルス感染症の今</vt:lpstr>
      <vt:lpstr>２．コロナウイルス感染症と公共図書館</vt:lpstr>
      <vt:lpstr>２．コロナウイルス感染症と公共図書館</vt:lpstr>
      <vt:lpstr>２．コロナウイルス感染症と公共図書館</vt:lpstr>
      <vt:lpstr>２．コロナウイルス感染症と公共図書館</vt:lpstr>
      <vt:lpstr>３．公共図書館と　　　　リモートサービス </vt:lpstr>
      <vt:lpstr>３．公共図書館とリモートサービス</vt:lpstr>
      <vt:lpstr>３．公共図書館と　　　　リモートサービス </vt:lpstr>
      <vt:lpstr>３．公共図書館と　　　　リモートサービス </vt:lpstr>
      <vt:lpstr>３．公共図書館と　　　　リモートサービス </vt:lpstr>
      <vt:lpstr>３．公共図書館と　　　　リモートサービス </vt:lpstr>
      <vt:lpstr>３．公共図書館と　　　　リモートサービス </vt:lpstr>
      <vt:lpstr>４．海外の公共図書館でのリモートサービスの試み</vt:lpstr>
      <vt:lpstr>４．海外の公共図書館でのリモートサービスの試み</vt:lpstr>
      <vt:lpstr>４．海外の公共図書館でのリモートサービスの試み </vt:lpstr>
      <vt:lpstr>４．海外の公共図書館でのリモートサービスの試み</vt:lpstr>
      <vt:lpstr>４．海外の公共図書館でのリモートサービスの試み </vt:lpstr>
      <vt:lpstr>４．海外の公共図書館でのリモートサービスの試み </vt:lpstr>
      <vt:lpstr>４．海外の公共図書館でのリモートサービスの試み </vt:lpstr>
      <vt:lpstr>４．海外の公共図書館でのリモートサービスの試み </vt:lpstr>
      <vt:lpstr>４．海外の公共図書館でのリモートサービスの試み </vt:lpstr>
      <vt:lpstr>４．海外の公共図書館でのリモートサービスの試み</vt:lpstr>
      <vt:lpstr>４．海外の公共図書館でのリモートサービスの試み </vt:lpstr>
      <vt:lpstr>４．海外の公共図書館でのリモートサービスの試み</vt:lpstr>
      <vt:lpstr>４．海外の公共図書館でのリモートサービスの試み </vt:lpstr>
      <vt:lpstr>４．海外の公共図書館でのリモートサービスの試み</vt:lpstr>
      <vt:lpstr>４．海外の公共図書館でのリモートサービスの試み</vt:lpstr>
      <vt:lpstr>４．海外の公共図書館でのリモートサービスの試み </vt:lpstr>
      <vt:lpstr>４．海外の公共図書館でのリモートサービスの試み</vt:lpstr>
      <vt:lpstr>４．海外の公共図書館でのリモートサービスの試み</vt:lpstr>
      <vt:lpstr>４．海外の公共図書館でのリモートサービスの試み </vt:lpstr>
      <vt:lpstr>４．海外の公共図書館でのリモートサービスの試み </vt:lpstr>
      <vt:lpstr>４．海外の公共図書館でのリモートサービスの試み </vt:lpstr>
      <vt:lpstr>４．海外の公共図書館でのリモートサービスの試み</vt:lpstr>
      <vt:lpstr>４．海外の公共図書館でのリモートサービスの試み </vt:lpstr>
      <vt:lpstr>４．海外の公共図書館でのリモートサービスの試み </vt:lpstr>
      <vt:lpstr>４．海外の公共図書館でのリモートサービスの試み</vt:lpstr>
      <vt:lpstr>４．海外の公共図書館でのリモートサービスの試み</vt:lpstr>
      <vt:lpstr>４．海外の公共図書館でのリモートサービスの試み</vt:lpstr>
      <vt:lpstr>４．海外の公共図書館でのリモートサービスの試み </vt:lpstr>
      <vt:lpstr>４．海外の公共図書館でのリモートサービスの試み</vt:lpstr>
      <vt:lpstr>４．海外の公共図書館でのリモートサービスの試み</vt:lpstr>
      <vt:lpstr>４．海外の公共図書館でのリモートサービスの試み</vt:lpstr>
      <vt:lpstr>４．海外の公共図書館でのリモートサービスの試み</vt:lpstr>
      <vt:lpstr>４．海外の公共図書館でのリモートサービスの試み </vt:lpstr>
      <vt:lpstr>４．海外の公共図書館でのリモートサービスの試み </vt:lpstr>
      <vt:lpstr>４．海外の公共図書館でのリモートサービスの試み </vt:lpstr>
      <vt:lpstr>５．国内の公共図書館でのリモートサービスの試み</vt:lpstr>
      <vt:lpstr>５．国内の公共図書館でのリモートサービスの試み</vt:lpstr>
      <vt:lpstr>５．国内の公共図書館でのリモートサービスの試み</vt:lpstr>
      <vt:lpstr>５．国内の公共図書館でのリモートサービスの試み</vt:lpstr>
      <vt:lpstr>５．国内の公共図書館でのリモートサービスの試み</vt:lpstr>
      <vt:lpstr>５．国内の公共図書館でのリモートサービスの試み</vt:lpstr>
      <vt:lpstr>５．国内の公共図書館でのリモートサービスの試み</vt:lpstr>
      <vt:lpstr>６．公共図書館リモートサービスの今後の可能性</vt:lpstr>
      <vt:lpstr>６．公共図書館リモートサービスの今後の可能性</vt:lpstr>
      <vt:lpstr>６．公共図書館リモートサービスの今後の可能性</vt:lpstr>
      <vt:lpstr>６．公共図書館リモートサービスの今後の可能性</vt:lpstr>
      <vt:lpstr>６．公共図書館リモートサービスの今後の可能性</vt:lpstr>
      <vt:lpstr>６．公共図書館リモートサービスの今後の可能性</vt:lpstr>
      <vt:lpstr>６．公共図書館リモートサービスの今後の可能性</vt:lpstr>
      <vt:lpstr>６．公共図書館リモートサービスの今後の可能性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NAGATSUKA TAKASHI</dc:creator>
  <cp:lastModifiedBy>昭弘</cp:lastModifiedBy>
  <cp:revision>30</cp:revision>
  <dcterms:created xsi:type="dcterms:W3CDTF">2020-11-05T04:14:00Z</dcterms:created>
  <dcterms:modified xsi:type="dcterms:W3CDTF">2020-11-13T07:04:32Z</dcterms:modified>
</cp:coreProperties>
</file>