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800000" cx="7560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02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2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29173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3b26f510_0_0:notes"/>
          <p:cNvSpPr/>
          <p:nvPr>
            <p:ph idx="2" type="sldImg"/>
          </p:nvPr>
        </p:nvSpPr>
        <p:spPr>
          <a:xfrm>
            <a:off x="2229150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3b26f5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c95719e2_0_0:notes"/>
          <p:cNvSpPr/>
          <p:nvPr>
            <p:ph idx="2" type="sldImg"/>
          </p:nvPr>
        </p:nvSpPr>
        <p:spPr>
          <a:xfrm>
            <a:off x="2229150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c95719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a1881a7c17_0_14:notes"/>
          <p:cNvSpPr/>
          <p:nvPr>
            <p:ph idx="2" type="sldImg"/>
          </p:nvPr>
        </p:nvSpPr>
        <p:spPr>
          <a:xfrm>
            <a:off x="2229150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a1881a7c1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c4792b0e_0_244:notes"/>
          <p:cNvSpPr/>
          <p:nvPr>
            <p:ph idx="2" type="sldImg"/>
          </p:nvPr>
        </p:nvSpPr>
        <p:spPr>
          <a:xfrm>
            <a:off x="2229150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c4792b0e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1881a7c17_0_41:notes"/>
          <p:cNvSpPr/>
          <p:nvPr>
            <p:ph idx="2" type="sldImg"/>
          </p:nvPr>
        </p:nvSpPr>
        <p:spPr>
          <a:xfrm>
            <a:off x="2229150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a1881a7c1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c6216ea3_0_872:notes"/>
          <p:cNvSpPr/>
          <p:nvPr>
            <p:ph idx="2" type="sldImg"/>
          </p:nvPr>
        </p:nvSpPr>
        <p:spPr>
          <a:xfrm>
            <a:off x="2229150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c6216ea3_0_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048512" y="872756"/>
            <a:ext cx="51624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048512" y="9952756"/>
            <a:ext cx="5162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351542" y="872756"/>
            <a:ext cx="151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960875" y="1323307"/>
            <a:ext cx="5234700" cy="32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976205" y="6799895"/>
            <a:ext cx="5234700" cy="26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7025905" y="9845163"/>
            <a:ext cx="4536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351543" y="9952756"/>
            <a:ext cx="6859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351543" y="872756"/>
            <a:ext cx="6859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706022" y="2739843"/>
            <a:ext cx="6147900" cy="32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706022" y="6130079"/>
            <a:ext cx="6147900" cy="22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7025905" y="9845163"/>
            <a:ext cx="4536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7025905" y="9845163"/>
            <a:ext cx="4536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351543" y="872756"/>
            <a:ext cx="68595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351543" y="9952756"/>
            <a:ext cx="6859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336021" y="3793858"/>
            <a:ext cx="6859500" cy="32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025905" y="9845163"/>
            <a:ext cx="4536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048512" y="872756"/>
            <a:ext cx="5162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048512" y="9952756"/>
            <a:ext cx="5162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351542" y="872756"/>
            <a:ext cx="151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1984459" y="1209344"/>
            <a:ext cx="5226600" cy="13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992613" y="3350711"/>
            <a:ext cx="5226600" cy="63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7025905" y="9845163"/>
            <a:ext cx="4536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048512" y="872756"/>
            <a:ext cx="5162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048512" y="9952756"/>
            <a:ext cx="5162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351542" y="872756"/>
            <a:ext cx="151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1984459" y="1209344"/>
            <a:ext cx="5226600" cy="13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1984502" y="3365197"/>
            <a:ext cx="2539200" cy="63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71733" y="3365197"/>
            <a:ext cx="2539200" cy="63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7025905" y="9845163"/>
            <a:ext cx="4536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250760" y="864199"/>
            <a:ext cx="7044600" cy="13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7025905" y="9845163"/>
            <a:ext cx="4536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351542" y="872756"/>
            <a:ext cx="151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264154" y="1966614"/>
            <a:ext cx="2321700" cy="158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264154" y="3877803"/>
            <a:ext cx="2321700" cy="58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7025905" y="9845163"/>
            <a:ext cx="4536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351542" y="872756"/>
            <a:ext cx="151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34062" y="1495308"/>
            <a:ext cx="5162400" cy="80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7025905" y="9845163"/>
            <a:ext cx="4536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3780000" y="262"/>
            <a:ext cx="3780000" cy="1080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4158393" y="9439370"/>
            <a:ext cx="387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19508" y="2934068"/>
            <a:ext cx="3344400" cy="27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19508" y="5743561"/>
            <a:ext cx="3344400" cy="28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083839" y="1520630"/>
            <a:ext cx="3172200" cy="77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7025905" y="9845163"/>
            <a:ext cx="4536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351543" y="9952756"/>
            <a:ext cx="6859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351542" y="872756"/>
            <a:ext cx="151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271195" y="8873543"/>
            <a:ext cx="69354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7025905" y="9845163"/>
            <a:ext cx="453600" cy="8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984459" y="1209344"/>
            <a:ext cx="52266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992613" y="3350711"/>
            <a:ext cx="5226600" cy="6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25905" y="9845163"/>
            <a:ext cx="4536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-2542" y="-12861"/>
            <a:ext cx="4945670" cy="10832687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BDFDC"/>
          </a:solidFill>
          <a:ln>
            <a:noFill/>
          </a:ln>
        </p:spPr>
      </p:sp>
      <p:sp>
        <p:nvSpPr>
          <p:cNvPr id="73" name="Google Shape;73;p13"/>
          <p:cNvSpPr txBox="1"/>
          <p:nvPr>
            <p:ph idx="4294967295" type="title"/>
          </p:nvPr>
        </p:nvSpPr>
        <p:spPr>
          <a:xfrm>
            <a:off x="0" y="177650"/>
            <a:ext cx="7560000" cy="7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Q. 図書館の資料保存に関心がありますか？</a:t>
            </a:r>
            <a:endParaRPr sz="2100">
              <a:solidFill>
                <a:srgbClr val="11323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74" name="Google Shape;74;p13" title="(編集用)興味がありますか_全体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815" y="1215077"/>
            <a:ext cx="5804376" cy="810312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4739088" y="2383663"/>
            <a:ext cx="1585525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ある:35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ない:0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4790738" y="4402963"/>
            <a:ext cx="1585525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ある:3</a:t>
            </a: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8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ない:0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4854238" y="6422263"/>
            <a:ext cx="1585525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ある:</a:t>
            </a: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2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ない:0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4917738" y="8378063"/>
            <a:ext cx="1585525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ある:</a:t>
            </a: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10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ない:0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2123738" y="8378063"/>
            <a:ext cx="1585525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ある:1</a:t>
            </a: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9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ない:0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2123738" y="6422263"/>
            <a:ext cx="1585525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ある:</a:t>
            </a: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9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ない:0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2123738" y="4445588"/>
            <a:ext cx="1585525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ある:</a:t>
            </a: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15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ない:0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193050" y="8592825"/>
            <a:ext cx="1435200" cy="1115100"/>
          </a:xfrm>
          <a:prstGeom prst="wedgeRoundRectCallout">
            <a:avLst>
              <a:gd fmla="val 73000" name="adj1"/>
              <a:gd fmla="val -53417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学生さんが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たくさん！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現地開催ならではですね。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5863800" y="847725"/>
            <a:ext cx="1585500" cy="1188300"/>
          </a:xfrm>
          <a:prstGeom prst="wedgeRoundRectCallout">
            <a:avLst>
              <a:gd fmla="val -56814" name="adj1"/>
              <a:gd fmla="val 71563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これまでのアンケートに比べて公共の回答数が多いのも嬉しいです。</a:t>
            </a:r>
            <a:endParaRPr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 flipH="1" rot="10800000">
            <a:off x="8" y="-16339"/>
            <a:ext cx="4945670" cy="10832687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E6F4E4"/>
          </a:solidFill>
          <a:ln>
            <a:noFill/>
          </a:ln>
        </p:spPr>
      </p:sp>
      <p:pic>
        <p:nvPicPr>
          <p:cNvPr id="89" name="Google Shape;89;p14" title="(編集用)異常気象_全体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450" y="1303200"/>
            <a:ext cx="5753100" cy="819357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>
            <p:ph idx="4294967295" type="title"/>
          </p:nvPr>
        </p:nvSpPr>
        <p:spPr>
          <a:xfrm>
            <a:off x="0" y="177650"/>
            <a:ext cx="7560000" cy="7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Q. </a:t>
            </a:r>
            <a:r>
              <a:rPr lang="ja" sz="21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今夏の異常気象に関連して、資料保存面で</a:t>
            </a:r>
            <a:endParaRPr sz="2100">
              <a:solidFill>
                <a:srgbClr val="11323B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　　気になること・心配なことはありますか？</a:t>
            </a:r>
            <a:endParaRPr sz="2100">
              <a:solidFill>
                <a:srgbClr val="11323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4945675" y="2478925"/>
            <a:ext cx="1493250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ある:31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ない:1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4945675" y="4517275"/>
            <a:ext cx="1493250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ある:23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ない:4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4945675" y="6555625"/>
            <a:ext cx="1493250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ある:1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ない:0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5079025" y="8593975"/>
            <a:ext cx="1493250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ある:8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ない:0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2286750" y="8593975"/>
            <a:ext cx="1493250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ある:6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ない:0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286750" y="6555625"/>
            <a:ext cx="1493250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ある:8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ない:0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2286750" y="4517275"/>
            <a:ext cx="1493250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ある:13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ない:0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 flipH="1" rot="10800000">
            <a:off x="8" y="-16339"/>
            <a:ext cx="4945670" cy="10832687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E6F4E4"/>
          </a:solidFill>
          <a:ln>
            <a:noFill/>
          </a:ln>
        </p:spPr>
      </p:sp>
      <p:sp>
        <p:nvSpPr>
          <p:cNvPr id="103" name="Google Shape;103;p15"/>
          <p:cNvSpPr txBox="1"/>
          <p:nvPr>
            <p:ph idx="4294967295" type="title"/>
          </p:nvPr>
        </p:nvSpPr>
        <p:spPr>
          <a:xfrm>
            <a:off x="0" y="177650"/>
            <a:ext cx="7560000" cy="10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Q. </a:t>
            </a:r>
            <a:r>
              <a:rPr lang="ja" sz="17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今夏の異常気象に関連して</a:t>
            </a:r>
            <a:r>
              <a:rPr lang="ja" sz="17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気</a:t>
            </a:r>
            <a:r>
              <a:rPr lang="ja" sz="17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になること・心配なことはありますか？</a:t>
            </a:r>
            <a:endParaRPr sz="1700">
              <a:solidFill>
                <a:srgbClr val="11323B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　→</a:t>
            </a:r>
            <a:r>
              <a:rPr lang="ja" sz="21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" sz="21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「ある」と回答の方へ、具体的に気になることがあれば教えてください。</a:t>
            </a:r>
            <a:endParaRPr sz="2100">
              <a:solidFill>
                <a:srgbClr val="11323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04" name="Google Shape;104;p15" title="(編集用)異常気象_コメント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200" y="1342350"/>
            <a:ext cx="6155612" cy="391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title="(編集用)異常気象_コメント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200" y="5255712"/>
            <a:ext cx="6155612" cy="420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 rot="10800000">
            <a:off x="2614330" y="-12726"/>
            <a:ext cx="4945670" cy="10832687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</p:spPr>
      </p:sp>
      <p:sp>
        <p:nvSpPr>
          <p:cNvPr id="111" name="Google Shape;111;p16"/>
          <p:cNvSpPr txBox="1"/>
          <p:nvPr>
            <p:ph idx="4294967295" type="title"/>
          </p:nvPr>
        </p:nvSpPr>
        <p:spPr>
          <a:xfrm>
            <a:off x="0" y="177650"/>
            <a:ext cx="7560000" cy="7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Q. </a:t>
            </a:r>
            <a:r>
              <a:rPr lang="ja" sz="21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図書の修理に和紙を使っていますか？</a:t>
            </a:r>
            <a:endParaRPr sz="2100">
              <a:solidFill>
                <a:srgbClr val="11323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12" name="Google Shape;112;p16" title="(編集用)和紙_全体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313" y="1169675"/>
            <a:ext cx="6063874" cy="800184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5016925" y="2707525"/>
            <a:ext cx="1890250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いる</a:t>
            </a: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:20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い</a:t>
            </a: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ない:11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4902625" y="4898275"/>
            <a:ext cx="1890250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いる:</a:t>
            </a: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15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いない:11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4769275" y="6708025"/>
            <a:ext cx="1890250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いる:1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いない:1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4654975" y="8382525"/>
            <a:ext cx="1890250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いる:</a:t>
            </a: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3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いない:3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2007025" y="4898275"/>
            <a:ext cx="1890250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いる:9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いない:5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2007025" y="8270125"/>
            <a:ext cx="1890250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いる:1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いない:1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2007025" y="6708025"/>
            <a:ext cx="1890250" cy="789000"/>
          </a:xfrm>
          <a:prstGeom prst="flowChartDisplay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いる:5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700">
                <a:latin typeface="Meiryo"/>
                <a:ea typeface="Meiryo"/>
                <a:cs typeface="Meiryo"/>
                <a:sym typeface="Meiryo"/>
              </a:rPr>
              <a:t>いない:3</a:t>
            </a:r>
            <a:endParaRPr b="1" sz="1700"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rot="10800000">
            <a:off x="2614330" y="-12726"/>
            <a:ext cx="4945670" cy="10832687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</p:spPr>
      </p:sp>
      <p:sp>
        <p:nvSpPr>
          <p:cNvPr id="125" name="Google Shape;125;p17"/>
          <p:cNvSpPr txBox="1"/>
          <p:nvPr>
            <p:ph idx="4294967295" type="title"/>
          </p:nvPr>
        </p:nvSpPr>
        <p:spPr>
          <a:xfrm>
            <a:off x="0" y="177650"/>
            <a:ext cx="7560000" cy="11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Q. </a:t>
            </a:r>
            <a:r>
              <a:rPr lang="ja" sz="21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和紙を使うメリットやデメリットをお聞かせください。</a:t>
            </a:r>
            <a:endParaRPr sz="2100">
              <a:solidFill>
                <a:srgbClr val="11323B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また、その他図書の修理にお勧めの道具や材料、</a:t>
            </a:r>
            <a:endParaRPr sz="2100">
              <a:solidFill>
                <a:srgbClr val="11323B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>
                <a:solidFill>
                  <a:srgbClr val="11323B"/>
                </a:solidFill>
                <a:latin typeface="Meiryo"/>
                <a:ea typeface="Meiryo"/>
                <a:cs typeface="Meiryo"/>
                <a:sym typeface="Meiryo"/>
              </a:rPr>
              <a:t>逆にお勧めしないものがあったら教えてください。</a:t>
            </a:r>
            <a:endParaRPr sz="2100">
              <a:solidFill>
                <a:srgbClr val="11323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26" name="Google Shape;126;p17" title="(編集用)和紙_コメント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50" y="1648875"/>
            <a:ext cx="6707502" cy="337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title="(編集用)和紙_コメント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50" y="4416535"/>
            <a:ext cx="6707502" cy="225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 title="(編集用)和紙_コメント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250" y="6669842"/>
            <a:ext cx="6707502" cy="2449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 flipH="1" rot="10800000">
            <a:off x="0" y="-12726"/>
            <a:ext cx="4945670" cy="10832687"/>
          </a:xfrm>
          <a:custGeom>
            <a:rect b="b" l="l" r="r" t="t"/>
            <a:pathLst>
              <a:path extrusionOk="0" h="205359" w="239268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C8EDF3"/>
          </a:solid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